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charts/chart1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charts/chart4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charts/chart5.xml" ContentType="application/vnd.openxmlformats-officedocument.drawingml.chart+xml"/>
  <Override PartName="/xl/charts/style5.xml" ContentType="application/vnd.ms-office.chartstyle+xml"/>
  <Override PartName="/xl/charts/colors5.xml" ContentType="application/vnd.ms-office.chartcolorstyle+xml"/>
  <Override PartName="/xl/charts/chart6.xml" ContentType="application/vnd.openxmlformats-officedocument.drawingml.chart+xml"/>
  <Override PartName="/xl/charts/style6.xml" ContentType="application/vnd.ms-office.chartstyle+xml"/>
  <Override PartName="/xl/charts/colors6.xml" ContentType="application/vnd.ms-office.chartcolorstyle+xml"/>
  <Override PartName="/xl/charts/chart7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charts/chart8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charts/chart9.xml" ContentType="application/vnd.openxmlformats-officedocument.drawingml.chart+xml"/>
  <Override PartName="/xl/charts/style9.xml" ContentType="application/vnd.ms-office.chartstyle+xml"/>
  <Override PartName="/xl/charts/colors9.xml" ContentType="application/vnd.ms-office.chartcolorstyle+xml"/>
  <Override PartName="/xl/charts/chart10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charts/chart11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charts/chart12.xml" ContentType="application/vnd.openxmlformats-officedocument.drawingml.chart+xml"/>
  <Override PartName="/xl/charts/style12.xml" ContentType="application/vnd.ms-office.chartstyle+xml"/>
  <Override PartName="/xl/charts/colors12.xml" ContentType="application/vnd.ms-office.chartcolorstyle+xml"/>
  <Override PartName="/xl/charts/chart13.xml" ContentType="application/vnd.openxmlformats-officedocument.drawingml.chart+xml"/>
  <Override PartName="/xl/charts/style13.xml" ContentType="application/vnd.ms-office.chartstyle+xml"/>
  <Override PartName="/xl/charts/colors13.xml" ContentType="application/vnd.ms-office.chartcolorstyle+xml"/>
  <Override PartName="/xl/charts/chart14.xml" ContentType="application/vnd.openxmlformats-officedocument.drawingml.chart+xml"/>
  <Override PartName="/xl/charts/style14.xml" ContentType="application/vnd.ms-office.chartstyle+xml"/>
  <Override PartName="/xl/charts/colors14.xml" ContentType="application/vnd.ms-office.chartcolorstyle+xml"/>
  <Override PartName="/xl/charts/chart15.xml" ContentType="application/vnd.openxmlformats-officedocument.drawingml.chart+xml"/>
  <Override PartName="/xl/charts/style15.xml" ContentType="application/vnd.ms-office.chartstyle+xml"/>
  <Override PartName="/xl/charts/colors15.xml" ContentType="application/vnd.ms-office.chartcolorstyle+xml"/>
  <Override PartName="/xl/charts/chart16.xml" ContentType="application/vnd.openxmlformats-officedocument.drawingml.chart+xml"/>
  <Override PartName="/xl/charts/style16.xml" ContentType="application/vnd.ms-office.chartstyle+xml"/>
  <Override PartName="/xl/charts/colors16.xml" ContentType="application/vnd.ms-office.chartcolorstyle+xml"/>
  <Override PartName="/xl/charts/chart17.xml" ContentType="application/vnd.openxmlformats-officedocument.drawingml.chart+xml"/>
  <Override PartName="/xl/charts/style17.xml" ContentType="application/vnd.ms-office.chartstyle+xml"/>
  <Override PartName="/xl/charts/colors17.xml" ContentType="application/vnd.ms-office.chartcolorstyle+xml"/>
  <Override PartName="/xl/charts/chart18.xml" ContentType="application/vnd.openxmlformats-officedocument.drawingml.chart+xml"/>
  <Override PartName="/xl/charts/style18.xml" ContentType="application/vnd.ms-office.chartstyle+xml"/>
  <Override PartName="/xl/charts/colors18.xml" ContentType="application/vnd.ms-office.chartcolorstyle+xml"/>
  <Override PartName="/xl/charts/chart19.xml" ContentType="application/vnd.openxmlformats-officedocument.drawingml.chart+xml"/>
  <Override PartName="/xl/charts/style19.xml" ContentType="application/vnd.ms-office.chartstyle+xml"/>
  <Override PartName="/xl/charts/colors19.xml" ContentType="application/vnd.ms-office.chartcolorstyle+xml"/>
  <Override PartName="/xl/charts/chart20.xml" ContentType="application/vnd.openxmlformats-officedocument.drawingml.chart+xml"/>
  <Override PartName="/xl/charts/style20.xml" ContentType="application/vnd.ms-office.chartstyle+xml"/>
  <Override PartName="/xl/charts/colors20.xml" ContentType="application/vnd.ms-office.chartcolorstyle+xml"/>
  <Override PartName="/xl/charts/chart21.xml" ContentType="application/vnd.openxmlformats-officedocument.drawingml.chart+xml"/>
  <Override PartName="/xl/charts/style21.xml" ContentType="application/vnd.ms-office.chartstyle+xml"/>
  <Override PartName="/xl/charts/colors21.xml" ContentType="application/vnd.ms-office.chartcolorstyle+xml"/>
  <Override PartName="/xl/charts/chart22.xml" ContentType="application/vnd.openxmlformats-officedocument.drawingml.chart+xml"/>
  <Override PartName="/xl/charts/style22.xml" ContentType="application/vnd.ms-office.chartstyle+xml"/>
  <Override PartName="/xl/charts/colors22.xml" ContentType="application/vnd.ms-office.chartcolorstyle+xml"/>
  <Override PartName="/xl/charts/chart23.xml" ContentType="application/vnd.openxmlformats-officedocument.drawingml.chart+xml"/>
  <Override PartName="/xl/charts/style23.xml" ContentType="application/vnd.ms-office.chartstyle+xml"/>
  <Override PartName="/xl/charts/colors23.xml" ContentType="application/vnd.ms-office.chartcolorstyle+xml"/>
  <Override PartName="/xl/charts/chart24.xml" ContentType="application/vnd.openxmlformats-officedocument.drawingml.chart+xml"/>
  <Override PartName="/xl/charts/style24.xml" ContentType="application/vnd.ms-office.chartstyle+xml"/>
  <Override PartName="/xl/charts/colors24.xml" ContentType="application/vnd.ms-office.chartcolorstyle+xml"/>
  <Override PartName="/xl/charts/chart25.xml" ContentType="application/vnd.openxmlformats-officedocument.drawingml.chart+xml"/>
  <Override PartName="/xl/charts/style25.xml" ContentType="application/vnd.ms-office.chartstyle+xml"/>
  <Override PartName="/xl/charts/colors25.xml" ContentType="application/vnd.ms-office.chartcolorstyle+xml"/>
  <Override PartName="/xl/charts/chart26.xml" ContentType="application/vnd.openxmlformats-officedocument.drawingml.chart+xml"/>
  <Override PartName="/xl/charts/style26.xml" ContentType="application/vnd.ms-office.chartstyle+xml"/>
  <Override PartName="/xl/charts/colors26.xml" ContentType="application/vnd.ms-office.chartcolorstyle+xml"/>
  <Override PartName="/xl/charts/chart27.xml" ContentType="application/vnd.openxmlformats-officedocument.drawingml.chart+xml"/>
  <Override PartName="/xl/charts/style27.xml" ContentType="application/vnd.ms-office.chartstyle+xml"/>
  <Override PartName="/xl/charts/colors27.xml" ContentType="application/vnd.ms-office.chartcolorstyle+xml"/>
  <Override PartName="/xl/charts/chart28.xml" ContentType="application/vnd.openxmlformats-officedocument.drawingml.chart+xml"/>
  <Override PartName="/xl/charts/style28.xml" ContentType="application/vnd.ms-office.chartstyle+xml"/>
  <Override PartName="/xl/charts/colors28.xml" ContentType="application/vnd.ms-office.chartcolorstyle+xml"/>
  <Override PartName="/xl/charts/chart29.xml" ContentType="application/vnd.openxmlformats-officedocument.drawingml.chart+xml"/>
  <Override PartName="/xl/charts/style29.xml" ContentType="application/vnd.ms-office.chartstyle+xml"/>
  <Override PartName="/xl/charts/colors29.xml" ContentType="application/vnd.ms-office.chartcolorstyle+xml"/>
  <Override PartName="/xl/charts/chart30.xml" ContentType="application/vnd.openxmlformats-officedocument.drawingml.chart+xml"/>
  <Override PartName="/xl/charts/style30.xml" ContentType="application/vnd.ms-office.chartstyle+xml"/>
  <Override PartName="/xl/charts/colors30.xml" ContentType="application/vnd.ms-office.chartcolorstyle+xml"/>
  <Override PartName="/xl/charts/chart31.xml" ContentType="application/vnd.openxmlformats-officedocument.drawingml.chart+xml"/>
  <Override PartName="/xl/charts/style31.xml" ContentType="application/vnd.ms-office.chartstyle+xml"/>
  <Override PartName="/xl/charts/colors31.xml" ContentType="application/vnd.ms-office.chartcolorstyle+xml"/>
  <Override PartName="/xl/charts/chart32.xml" ContentType="application/vnd.openxmlformats-officedocument.drawingml.chart+xml"/>
  <Override PartName="/xl/charts/style32.xml" ContentType="application/vnd.ms-office.chartstyle+xml"/>
  <Override PartName="/xl/charts/colors32.xml" ContentType="application/vnd.ms-office.chartcolorstyle+xml"/>
  <Override PartName="/xl/charts/chart33.xml" ContentType="application/vnd.openxmlformats-officedocument.drawingml.chart+xml"/>
  <Override PartName="/xl/charts/style33.xml" ContentType="application/vnd.ms-office.chartstyle+xml"/>
  <Override PartName="/xl/charts/colors33.xml" ContentType="application/vnd.ms-office.chartcolorstyle+xml"/>
  <Override PartName="/xl/charts/chart34.xml" ContentType="application/vnd.openxmlformats-officedocument.drawingml.chart+xml"/>
  <Override PartName="/xl/charts/style34.xml" ContentType="application/vnd.ms-office.chartstyle+xml"/>
  <Override PartName="/xl/charts/colors34.xml" ContentType="application/vnd.ms-office.chartcolorstyle+xml"/>
  <Override PartName="/xl/charts/chart35.xml" ContentType="application/vnd.openxmlformats-officedocument.drawingml.chart+xml"/>
  <Override PartName="/xl/charts/style35.xml" ContentType="application/vnd.ms-office.chartstyle+xml"/>
  <Override PartName="/xl/charts/colors35.xml" ContentType="application/vnd.ms-office.chartcolorstyle+xml"/>
  <Override PartName="/xl/charts/chart36.xml" ContentType="application/vnd.openxmlformats-officedocument.drawingml.chart+xml"/>
  <Override PartName="/xl/charts/style36.xml" ContentType="application/vnd.ms-office.chartstyle+xml"/>
  <Override PartName="/xl/charts/colors36.xml" ContentType="application/vnd.ms-office.chartcolorstyle+xml"/>
  <Override PartName="/xl/charts/chart37.xml" ContentType="application/vnd.openxmlformats-officedocument.drawingml.chart+xml"/>
  <Override PartName="/xl/charts/style37.xml" ContentType="application/vnd.ms-office.chartstyle+xml"/>
  <Override PartName="/xl/charts/colors37.xml" ContentType="application/vnd.ms-office.chartcolorstyle+xml"/>
  <Override PartName="/xl/charts/chart38.xml" ContentType="application/vnd.openxmlformats-officedocument.drawingml.chart+xml"/>
  <Override PartName="/xl/charts/style38.xml" ContentType="application/vnd.ms-office.chartstyle+xml"/>
  <Override PartName="/xl/charts/colors38.xml" ContentType="application/vnd.ms-office.chartcolorstyle+xml"/>
  <Override PartName="/xl/charts/chart39.xml" ContentType="application/vnd.openxmlformats-officedocument.drawingml.chart+xml"/>
  <Override PartName="/xl/charts/style39.xml" ContentType="application/vnd.ms-office.chartstyle+xml"/>
  <Override PartName="/xl/charts/colors39.xml" ContentType="application/vnd.ms-office.chartcolorstyle+xml"/>
  <Override PartName="/xl/charts/chart40.xml" ContentType="application/vnd.openxmlformats-officedocument.drawingml.chart+xml"/>
  <Override PartName="/xl/charts/style40.xml" ContentType="application/vnd.ms-office.chartstyle+xml"/>
  <Override PartName="/xl/charts/colors40.xml" ContentType="application/vnd.ms-office.chartcolorstyle+xml"/>
  <Override PartName="/xl/charts/chart41.xml" ContentType="application/vnd.openxmlformats-officedocument.drawingml.chart+xml"/>
  <Override PartName="/xl/charts/style41.xml" ContentType="application/vnd.ms-office.chartstyle+xml"/>
  <Override PartName="/xl/charts/colors41.xml" ContentType="application/vnd.ms-office.chartcolorstyle+xml"/>
  <Override PartName="/xl/charts/chart42.xml" ContentType="application/vnd.openxmlformats-officedocument.drawingml.chart+xml"/>
  <Override PartName="/xl/charts/style42.xml" ContentType="application/vnd.ms-office.chartstyle+xml"/>
  <Override PartName="/xl/charts/colors42.xml" ContentType="application/vnd.ms-office.chartcolorstyle+xml"/>
  <Override PartName="/xl/charts/chart43.xml" ContentType="application/vnd.openxmlformats-officedocument.drawingml.chart+xml"/>
  <Override PartName="/xl/charts/style43.xml" ContentType="application/vnd.ms-office.chartstyle+xml"/>
  <Override PartName="/xl/charts/colors43.xml" ContentType="application/vnd.ms-office.chartcolorstyle+xml"/>
  <Override PartName="/xl/charts/chart44.xml" ContentType="application/vnd.openxmlformats-officedocument.drawingml.chart+xml"/>
  <Override PartName="/xl/charts/style44.xml" ContentType="application/vnd.ms-office.chartstyle+xml"/>
  <Override PartName="/xl/charts/colors44.xml" ContentType="application/vnd.ms-office.chartcolorstyle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6.xml" ContentType="application/vnd.openxmlformats-officedocument.drawing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026"/>
  <workbookPr/>
  <mc:AlternateContent xmlns:mc="http://schemas.openxmlformats.org/markup-compatibility/2006">
    <mc:Choice Requires="x15">
      <x15ac:absPath xmlns:x15ac="http://schemas.microsoft.com/office/spreadsheetml/2010/11/ac" url="https://spo-global.kpmg.com/sites/KZ-GRCS_ORS/Shared Documents/General/6.2 ESG projects - Working folders/Samruk Kazyna/ОУР 2025/Working/ESG_Databook/от вериф2/"/>
    </mc:Choice>
  </mc:AlternateContent>
  <xr:revisionPtr revIDLastSave="109" documentId="6_{8EE1C24F-6BBD-4E2E-BD05-57DD1F58BC0A}" xr6:coauthVersionLast="47" xr6:coauthVersionMax="47" xr10:uidLastSave="{47CADBFC-B983-4AC7-9AD6-5039433060B6}"/>
  <bookViews>
    <workbookView xWindow="-110" yWindow="-110" windowWidth="19420" windowHeight="11500" tabRatio="799" firstSheet="5" activeTab="13" xr2:uid="{28EA0FD6-2C56-224C-BAAA-5F9ABD084221}"/>
  </bookViews>
  <sheets>
    <sheet name="Content" sheetId="1" r:id="rId1"/>
    <sheet name="GRI Content" sheetId="3" r:id="rId2"/>
    <sheet name="SASB Content" sheetId="5" r:id="rId3"/>
    <sheet name="Figures" sheetId="6" r:id="rId4"/>
    <sheet name="Environmental&gt;&gt;" sheetId="7" r:id="rId5"/>
    <sheet name="Water resources" sheetId="9" r:id="rId6"/>
    <sheet name="Emissions" sheetId="8" r:id="rId7"/>
    <sheet name="Waste" sheetId="11" r:id="rId8"/>
    <sheet name="Energy" sheetId="10" r:id="rId9"/>
    <sheet name="Expenditure" sheetId="12" r:id="rId10"/>
    <sheet name="Social&gt;&gt;" sheetId="13" r:id="rId11"/>
    <sheet name="Employees" sheetId="14" r:id="rId12"/>
    <sheet name="Diversity&amp;Inclusion" sheetId="15" r:id="rId13"/>
    <sheet name="HSE" sheetId="17" r:id="rId14"/>
    <sheet name="Governance&gt;&gt;" sheetId="19" r:id="rId15"/>
    <sheet name="Training" sheetId="16" r:id="rId16"/>
    <sheet name="Corporate Governance" sheetId="20" r:id="rId17"/>
    <sheet name="Financial" sheetId="21" r:id="rId18"/>
    <sheet name="Procurement" sheetId="22" r:id="rId19"/>
    <sheet name="Compliance" sheetId="23" r:id="rId20"/>
    <sheet name="Others&gt;&gt;" sheetId="24" r:id="rId21"/>
    <sheet name="Operational Indicators" sheetId="25" r:id="rId22"/>
  </sheets>
  <definedNames>
    <definedName name="_ftn1" localSheetId="17">Financial!$B$18</definedName>
    <definedName name="_ftn2" localSheetId="17">Financial!$B$19</definedName>
    <definedName name="_ftn3" localSheetId="17">Financial!$B$21</definedName>
    <definedName name="_ftnref1" localSheetId="17">Financial!$B$6</definedName>
    <definedName name="_ftnref2" localSheetId="17">Financial!$B$8</definedName>
    <definedName name="_ftnref3" localSheetId="17">Financial!$B$9</definedName>
  </definedNames>
  <calcPr calcId="191028" iterateDelta="1E-4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I55" i="15" l="1"/>
  <c r="I68" i="15" l="1"/>
  <c r="I66" i="15"/>
  <c r="I70" i="15"/>
  <c r="I63" i="15"/>
  <c r="I61" i="15"/>
  <c r="I53" i="15"/>
  <c r="I50" i="15"/>
  <c r="I48" i="15"/>
  <c r="I43" i="15"/>
  <c r="I41" i="15"/>
  <c r="I38" i="15"/>
  <c r="I36" i="15"/>
  <c r="I31" i="15" l="1"/>
  <c r="I29" i="15"/>
  <c r="I25" i="15"/>
  <c r="I23" i="15"/>
  <c r="I19" i="15"/>
  <c r="I17" i="15"/>
  <c r="H8" i="16" l="1"/>
  <c r="H73" i="15"/>
  <c r="H66" i="15"/>
  <c r="H68" i="15"/>
  <c r="H70" i="15"/>
  <c r="H63" i="15"/>
  <c r="H61" i="15"/>
  <c r="H55" i="15"/>
  <c r="H53" i="15"/>
  <c r="H50" i="15"/>
  <c r="H48" i="15"/>
  <c r="H36" i="15"/>
  <c r="H41" i="15"/>
  <c r="H43" i="15"/>
  <c r="H38" i="15"/>
  <c r="H29" i="15"/>
  <c r="H31" i="15"/>
  <c r="H25" i="15"/>
  <c r="H19" i="15"/>
  <c r="H17" i="15"/>
  <c r="F74" i="8"/>
  <c r="G74" i="8"/>
  <c r="H74" i="8"/>
  <c r="E74" i="8"/>
</calcChain>
</file>

<file path=xl/sharedStrings.xml><?xml version="1.0" encoding="utf-8"?>
<sst xmlns="http://schemas.openxmlformats.org/spreadsheetml/2006/main" count="2386" uniqueCount="1404">
  <si>
    <t>Содержание</t>
  </si>
  <si>
    <t xml:space="preserve">Содержание GRI </t>
  </si>
  <si>
    <t>Содержание SASB</t>
  </si>
  <si>
    <t>Графики</t>
  </si>
  <si>
    <t>Выбросы</t>
  </si>
  <si>
    <t>Водные ресурсы</t>
  </si>
  <si>
    <t>Энергопотребление</t>
  </si>
  <si>
    <t>Отходы</t>
  </si>
  <si>
    <t>Расходы на охрану окружающей среды</t>
  </si>
  <si>
    <t>Работники</t>
  </si>
  <si>
    <t>Разнообразие и инклюзивность</t>
  </si>
  <si>
    <t>Обучение</t>
  </si>
  <si>
    <t>Охрана труда и промышленная безопасность</t>
  </si>
  <si>
    <t>Корпоративное управление</t>
  </si>
  <si>
    <t xml:space="preserve">Финансы </t>
  </si>
  <si>
    <t>Закупки</t>
  </si>
  <si>
    <t>Комплаенс</t>
  </si>
  <si>
    <t>Производственные показатели</t>
  </si>
  <si>
    <t>1.2.1</t>
  </si>
  <si>
    <t>Указатель содержания GRI</t>
  </si>
  <si>
    <t>1.2.2</t>
  </si>
  <si>
    <t>1.2.3</t>
  </si>
  <si>
    <t>Стандарт GRI</t>
  </si>
  <si>
    <t>Номер и название показателя</t>
  </si>
  <si>
    <t>Расположение в ESG Databook</t>
  </si>
  <si>
    <t>1.2.4</t>
  </si>
  <si>
    <t>GRI 2 Общие раскрытия 2021</t>
  </si>
  <si>
    <t>2-7 Работники</t>
  </si>
  <si>
    <t>Вкладка Работники</t>
  </si>
  <si>
    <t>1.2.5</t>
  </si>
  <si>
    <t>2-8 Работники, которые не являются работниками организации</t>
  </si>
  <si>
    <t>1.2.6</t>
  </si>
  <si>
    <t>2-9 Структура и состав органов
управления</t>
  </si>
  <si>
    <t>Вкладка Корпоративное управление</t>
  </si>
  <si>
    <t>1.2.7</t>
  </si>
  <si>
    <t>2-27 Соблюдение законов и нормативных актов</t>
  </si>
  <si>
    <t>Вкладка Комплаенс</t>
  </si>
  <si>
    <t>1.2.8</t>
  </si>
  <si>
    <t>GRI 201 Экономическая результативность 2016</t>
  </si>
  <si>
    <t>201-1 Прямая экономическая стоимость, созданная и распределенная</t>
  </si>
  <si>
    <t xml:space="preserve">Вкладка Финансы </t>
  </si>
  <si>
    <t>1.2.9</t>
  </si>
  <si>
    <t>GRI 204 Практика закупок 2016</t>
  </si>
  <si>
    <t>204-1 Доля расходов на местных поставщиков</t>
  </si>
  <si>
    <t>Вкладка Закупки</t>
  </si>
  <si>
    <t>1.2.10</t>
  </si>
  <si>
    <t>GRI 205 Противодействие коррупции 2016</t>
  </si>
  <si>
    <t>205-2 Информирование и обучение по вопросам антикоррупционной политики и процедур</t>
  </si>
  <si>
    <t>1.2.11</t>
  </si>
  <si>
    <t>205-3 Подтвержденные случаи коррупции и предпринятые меры</t>
  </si>
  <si>
    <t>1.2.12</t>
  </si>
  <si>
    <t>GRI 302 Энергия 2016</t>
  </si>
  <si>
    <t xml:space="preserve">302-1 Потребление энергии внутри организации </t>
  </si>
  <si>
    <t>Вкладка Энергопотребление</t>
  </si>
  <si>
    <t>1.2.13</t>
  </si>
  <si>
    <t>302-3 Энергоемкость</t>
  </si>
  <si>
    <t>1.2.14</t>
  </si>
  <si>
    <t>302-4 Сокращение энергопотребления</t>
  </si>
  <si>
    <t>1.2.15</t>
  </si>
  <si>
    <t>GRI 303 Вода и сбросы 2018</t>
  </si>
  <si>
    <t>303-3 Водозабор</t>
  </si>
  <si>
    <t>Вкладка Водные ресурсы</t>
  </si>
  <si>
    <t>1.2.16</t>
  </si>
  <si>
    <t>303-4 Водоотведение</t>
  </si>
  <si>
    <t>1.2.17</t>
  </si>
  <si>
    <t>303-5 Водопотребление</t>
  </si>
  <si>
    <t>1.2.19</t>
  </si>
  <si>
    <t>GRI 305 Эмиссии 2016</t>
  </si>
  <si>
    <t>305-1 Прямые выбросы парниковых газов (Область охвата 1)</t>
  </si>
  <si>
    <t>Вкладка Выбросы</t>
  </si>
  <si>
    <t>1.2.20</t>
  </si>
  <si>
    <t xml:space="preserve">305-2 Косвенные энергетические выбросы парниковых газов (Область охвата 2) </t>
  </si>
  <si>
    <t>1.2.21</t>
  </si>
  <si>
    <t xml:space="preserve">305-4 Интенсивность выбросов парниковых газов </t>
  </si>
  <si>
    <t>1.2.22</t>
  </si>
  <si>
    <t>305-5 Сокращение выбросов парниковых газов</t>
  </si>
  <si>
    <t>1.2.23</t>
  </si>
  <si>
    <t>305-7 Оксиды азота (NOx), оксиды серы (SOx) и другие значительные выбросы в атмосферу</t>
  </si>
  <si>
    <t>1.2.24</t>
  </si>
  <si>
    <t>GRI 306 Отходы 2020</t>
  </si>
  <si>
    <t>306-3 Образовавшиеся отходы</t>
  </si>
  <si>
    <t>Вкладка Отходы</t>
  </si>
  <si>
    <t>1.2.25</t>
  </si>
  <si>
    <t>GRI 401 Занятость 2016</t>
  </si>
  <si>
    <t>401-1 Найм новых сотрудников и текучесть кадров</t>
  </si>
  <si>
    <t>1.2.26</t>
  </si>
  <si>
    <t>401-3 Декретный отпуск</t>
  </si>
  <si>
    <t>1.2.27</t>
  </si>
  <si>
    <t>GRI 405 Разнообразие  равные возможности 2016</t>
  </si>
  <si>
    <t>405-1 Разнообразие руководящих органов и персонала</t>
  </si>
  <si>
    <t>Вкладка Разнообразие и инклюзивность</t>
  </si>
  <si>
    <t>1.2.28</t>
  </si>
  <si>
    <t>GRI 403 Охрана труда и безопасность 2018</t>
  </si>
  <si>
    <t>403-8 Работники, охваченные системой управления вопросами охраны труда и безопасности труда</t>
  </si>
  <si>
    <t>Вкладка ОТиПБ</t>
  </si>
  <si>
    <t>1.2.29</t>
  </si>
  <si>
    <t>403-9 Производственные травмы</t>
  </si>
  <si>
    <t>1.2.30</t>
  </si>
  <si>
    <t>GRI 404 Тренинги и обучение 2016</t>
  </si>
  <si>
    <t>404-1 Среднее количество часов обучения в год на одного работника</t>
  </si>
  <si>
    <t>Вкладка Обучение</t>
  </si>
  <si>
    <t>1.2.31</t>
  </si>
  <si>
    <t>404-3 Процент работников, получающих регулярные оценки производительности и развития карьеры</t>
  </si>
  <si>
    <t>1.2.32</t>
  </si>
  <si>
    <t>GRI 418 Неприкосновенность частной жизни 2016</t>
  </si>
  <si>
    <t>418-1 Обоснованные жалобы на нарушение неприкосновенности частной жизни клиентов и потерю их данных</t>
  </si>
  <si>
    <t>1.3.1</t>
  </si>
  <si>
    <t>Указатель содержания SASB*</t>
  </si>
  <si>
    <t>1.3.2</t>
  </si>
  <si>
    <t>1.3.3</t>
  </si>
  <si>
    <t>Тема</t>
  </si>
  <si>
    <t>Показатель</t>
  </si>
  <si>
    <t>1.3.4</t>
  </si>
  <si>
    <t>Качество воздуха</t>
  </si>
  <si>
    <t>Выбросы в атмосферу NOх, SОх и других значимых загрязняющих веществ</t>
  </si>
  <si>
    <t>1.3.5</t>
  </si>
  <si>
    <t>Выбросы парниковых газов</t>
  </si>
  <si>
    <t>Общий объем потребляемого топлива, процент возобновляемых источников</t>
  </si>
  <si>
    <t>1.3.6</t>
  </si>
  <si>
    <t>Управление отходами и опасными материалами</t>
  </si>
  <si>
    <t>Общий вес образовавшихся опасных отходов</t>
  </si>
  <si>
    <t>1.3.7</t>
  </si>
  <si>
    <t>Управление водными ресурсами</t>
  </si>
  <si>
    <t>(1) Общий объем забранной воды, (2) Общий объем потребленной воды; процент каждого из них в регионах с высоким или чрезвычайно высоким базовым водным дефицитом</t>
  </si>
  <si>
    <t>1.3.8</t>
  </si>
  <si>
    <t>*Представлены только количественные показатели</t>
  </si>
  <si>
    <t>1.4.56</t>
  </si>
  <si>
    <t>1.4.1</t>
  </si>
  <si>
    <t>1.4.2</t>
  </si>
  <si>
    <t xml:space="preserve">Выбросы парниковых газов Охвата 1 по сегментам,
 </t>
  </si>
  <si>
    <t xml:space="preserve">Выбросы парниковых газов Охвата 1 и Охвата 2,
 </t>
  </si>
  <si>
    <t xml:space="preserve">Объем выбросов загрязняющих веществ в атмосферу,
 </t>
  </si>
  <si>
    <t>1.4.3</t>
  </si>
  <si>
    <t xml:space="preserve">млн т СО2-экв   </t>
  </si>
  <si>
    <t>тонн</t>
  </si>
  <si>
    <t>1.4.4</t>
  </si>
  <si>
    <t>1.4.5</t>
  </si>
  <si>
    <t xml:space="preserve">Общий объем водозабора Фонда,
 </t>
  </si>
  <si>
    <t xml:space="preserve">Водозабор в регионах с дефицитом воды,
 </t>
  </si>
  <si>
    <t xml:space="preserve">Общий объем водоотведения Фонда,
 </t>
  </si>
  <si>
    <t>1.4.6</t>
  </si>
  <si>
    <t>Мл</t>
  </si>
  <si>
    <t>1.4.7</t>
  </si>
  <si>
    <t>1.4.8</t>
  </si>
  <si>
    <t xml:space="preserve">Потребление топлива из невозобновляемых источников,
 </t>
  </si>
  <si>
    <t xml:space="preserve">Общее потребление энергии Фонда,
 </t>
  </si>
  <si>
    <t xml:space="preserve">Потребление энергии по сегментам,
 </t>
  </si>
  <si>
    <t xml:space="preserve">Сокращение энергопотребления в результате инициатив по сокращению,
 </t>
  </si>
  <si>
    <t>1.4.9</t>
  </si>
  <si>
    <t>тыс. ГДж</t>
  </si>
  <si>
    <t>1.4.10</t>
  </si>
  <si>
    <t>1.4.11</t>
  </si>
  <si>
    <t xml:space="preserve">Общий объем образования отходов,
 </t>
  </si>
  <si>
    <t>1.4.12</t>
  </si>
  <si>
    <t>1.4.13</t>
  </si>
  <si>
    <t>1.4.14</t>
  </si>
  <si>
    <t>Списочная численность работников на конец года,</t>
  </si>
  <si>
    <t>Количество постоянных работников на конец года,</t>
  </si>
  <si>
    <t>Количество временных работников на конец года,</t>
  </si>
  <si>
    <t xml:space="preserve">Количество работников полного и неполного рабочего дня на конец года, </t>
  </si>
  <si>
    <t>1.4.15</t>
  </si>
  <si>
    <t>чел.</t>
  </si>
  <si>
    <t>1.4.16</t>
  </si>
  <si>
    <t xml:space="preserve">Текучесть кадров, </t>
  </si>
  <si>
    <t xml:space="preserve">Текучесть кадров по гендерным группам, </t>
  </si>
  <si>
    <t>Текучесть кадров по возрастным группам</t>
  </si>
  <si>
    <t>Новые работники, принятые в отчетном году,</t>
  </si>
  <si>
    <t>1.4.17</t>
  </si>
  <si>
    <t>%</t>
  </si>
  <si>
    <t xml:space="preserve"> чел.</t>
  </si>
  <si>
    <t>1.4.18</t>
  </si>
  <si>
    <t>Количество работников, которые ушли в отпуска по беременности и родам и в отпуска по уходу за ребенком,</t>
  </si>
  <si>
    <t>Коэффициент возвращения,</t>
  </si>
  <si>
    <t>Коэффициент удержания,</t>
  </si>
  <si>
    <t>1.4.19</t>
  </si>
  <si>
    <t>1.4.20</t>
  </si>
  <si>
    <t>Списочная численность работников по гендерным группам,</t>
  </si>
  <si>
    <t>Списочная численность работников по возрастным группам,</t>
  </si>
  <si>
    <t>Списочная численность постоянных работников по гендерным группам,</t>
  </si>
  <si>
    <t>Списочная численность временных работников по гендерным группам,</t>
  </si>
  <si>
    <t>1.4.21</t>
  </si>
  <si>
    <t>1.4.22</t>
  </si>
  <si>
    <t>Списочная численность работников с занятостью на полный рабочий день по гендерным группам,</t>
  </si>
  <si>
    <t>Списочная численность работников с занятостью на неполный рабочий день по гендерным группам,</t>
  </si>
  <si>
    <t>Новые работники, принятые в отчетном году по гендерным группам,</t>
  </si>
  <si>
    <t>Новые работники, принятые в отчетном году по возрастным группам,</t>
  </si>
  <si>
    <t>1.4.23</t>
  </si>
  <si>
    <t>1.4.24</t>
  </si>
  <si>
    <t>Персонал с ограниченными возможностями здоровья,</t>
  </si>
  <si>
    <t>1.4.25</t>
  </si>
  <si>
    <t>1.4.26</t>
  </si>
  <si>
    <t>1.4.27</t>
  </si>
  <si>
    <t xml:space="preserve">Среднее количество часов обучение на одного работника в год, </t>
  </si>
  <si>
    <t xml:space="preserve">Среднее количество часов обучение на одного работника в год по гендерным группам, </t>
  </si>
  <si>
    <t xml:space="preserve">Среднее количество часов обучение на одного работника в год по категориям персонала, </t>
  </si>
  <si>
    <t>1.4.28</t>
  </si>
  <si>
    <t xml:space="preserve"> часов</t>
  </si>
  <si>
    <t>1.4.29</t>
  </si>
  <si>
    <t>ОТиПБ</t>
  </si>
  <si>
    <t>1.4.30</t>
  </si>
  <si>
    <t>Количество человек, охваченных системой управления охраной труда и промышленной безопасностью,</t>
  </si>
  <si>
    <t xml:space="preserve">Количество человек, охваченных системой управления охраной труда и промышленной безопасностью, прошедшей процедуру внутреннего аудита, </t>
  </si>
  <si>
    <t xml:space="preserve">Количество ДЗО, имеющих сертификат соответствия ISO 45001-2018, </t>
  </si>
  <si>
    <t>1.4.31</t>
  </si>
  <si>
    <t>ед.</t>
  </si>
  <si>
    <t>1.4.32</t>
  </si>
  <si>
    <t>Коэффициент частоты производственных травм с временной потерей трудоспособности (LTIFR)</t>
  </si>
  <si>
    <t>Коэффициент частоты производственных травм с временной потерей трудоспособности (LTIF)</t>
  </si>
  <si>
    <t xml:space="preserve">Количество инцидентов, </t>
  </si>
  <si>
    <t xml:space="preserve">Затраты на охрану труда и промышленную безопасность, </t>
  </si>
  <si>
    <t>1.4.33</t>
  </si>
  <si>
    <t>млрд тенге</t>
  </si>
  <si>
    <t>1.4.36</t>
  </si>
  <si>
    <t>1.4.37</t>
  </si>
  <si>
    <t xml:space="preserve">Количество проведенных заседаний СД, </t>
  </si>
  <si>
    <t>1.4.38</t>
  </si>
  <si>
    <t>1.4.39</t>
  </si>
  <si>
    <t>Финансы</t>
  </si>
  <si>
    <t>1.4.40</t>
  </si>
  <si>
    <t xml:space="preserve">Суммарные доходы, </t>
  </si>
  <si>
    <t>1.4.41</t>
  </si>
  <si>
    <t>1.4.42</t>
  </si>
  <si>
    <t>1.4.43</t>
  </si>
  <si>
    <t xml:space="preserve">Всего закупленных товаров и услуг, </t>
  </si>
  <si>
    <t>1.4.44</t>
  </si>
  <si>
    <t>1.6.1</t>
  </si>
  <si>
    <t>1.6.2</t>
  </si>
  <si>
    <t xml:space="preserve">Мы признаем важность ответственного управления и сохранения водных ресурсов и стремимся минимизировать риски и воздействия на воду. Согласно прогнозу Института мировых ресурсов, Казахстан относится к странам со средним или высоким уровнем дефицита водных ресурсов (20–40%), а к 2040 году войдет в число стран с чрезвычайно высоким или высоким уровнем дефицита водных ресурсов. Мы реализуем меры по повышению эффективности водопользования и по сокращению потребления воды. </t>
  </si>
  <si>
    <t>1.6.3</t>
  </si>
  <si>
    <t>GRI 303-3</t>
  </si>
  <si>
    <t>Единица измерения</t>
  </si>
  <si>
    <t>1.6.4</t>
  </si>
  <si>
    <t>Общий водозабор</t>
  </si>
  <si>
    <t>тыс. м³</t>
  </si>
  <si>
    <t>1.6.5</t>
  </si>
  <si>
    <t>по типу источника:</t>
  </si>
  <si>
    <t>1.6.6</t>
  </si>
  <si>
    <t>поверхностные водные объекты</t>
  </si>
  <si>
    <t>1.6.7</t>
  </si>
  <si>
    <t>подземные водные объекты</t>
  </si>
  <si>
    <t>1.6.8</t>
  </si>
  <si>
    <t>городские системы водоснабжения</t>
  </si>
  <si>
    <t>1.6.9</t>
  </si>
  <si>
    <t>попутно-пластовые воды</t>
  </si>
  <si>
    <t>1.6.10</t>
  </si>
  <si>
    <t>воды сторонних организаций</t>
  </si>
  <si>
    <t>1.6.11</t>
  </si>
  <si>
    <t>другие системы водоснабжения</t>
  </si>
  <si>
    <t>1.6.12</t>
  </si>
  <si>
    <t>по типу деятельности:</t>
  </si>
  <si>
    <t>1.6.13</t>
  </si>
  <si>
    <t>Нужды производственных компаний Фонда*</t>
  </si>
  <si>
    <t>1.6.14</t>
  </si>
  <si>
    <t>Приведения в действие гидрогенераторов ГЭС</t>
  </si>
  <si>
    <t>1.6.15</t>
  </si>
  <si>
    <t>Поддержание пластового давления</t>
  </si>
  <si>
    <t>1.6.16</t>
  </si>
  <si>
    <t>по типу минерализации:</t>
  </si>
  <si>
    <t>1.6.17</t>
  </si>
  <si>
    <t>пресная вода</t>
  </si>
  <si>
    <t>1.6.18</t>
  </si>
  <si>
    <t>другая вода</t>
  </si>
  <si>
    <t>1.6.19</t>
  </si>
  <si>
    <t>* Водозабор без учета ГЭС</t>
  </si>
  <si>
    <t>1.6.20</t>
  </si>
  <si>
    <t>1.6.21</t>
  </si>
  <si>
    <t xml:space="preserve">Водозабор в регионах с дефицитом* воды </t>
  </si>
  <si>
    <t>1.6.22</t>
  </si>
  <si>
    <t>1.6.23</t>
  </si>
  <si>
    <t>1.6.24</t>
  </si>
  <si>
    <t>1.6.25</t>
  </si>
  <si>
    <t>1.6.26</t>
  </si>
  <si>
    <t>1.6.27</t>
  </si>
  <si>
    <t>1.6.28</t>
  </si>
  <si>
    <t>1.6.29</t>
  </si>
  <si>
    <t>1.6.30</t>
  </si>
  <si>
    <t>1.6.31</t>
  </si>
  <si>
    <t>* Согласно показателю водного стресса WRI Aqueduct</t>
  </si>
  <si>
    <t>1.6.32</t>
  </si>
  <si>
    <t>GRI 303-4</t>
  </si>
  <si>
    <t>1.6.33</t>
  </si>
  <si>
    <t>Общий объем водоотведения</t>
  </si>
  <si>
    <t>1.6.34</t>
  </si>
  <si>
    <t>по типу принимающего объекта:</t>
  </si>
  <si>
    <t>1.6.35</t>
  </si>
  <si>
    <t>1.6.36</t>
  </si>
  <si>
    <t>пласт (для поддержания пластового давления)</t>
  </si>
  <si>
    <t>1.6.37</t>
  </si>
  <si>
    <t>искусственные водные объекты (пруды-испарители, пруды-накопители и поля фильтрации)</t>
  </si>
  <si>
    <t>1.6.38</t>
  </si>
  <si>
    <t>передано другим сторонам для утилизации</t>
  </si>
  <si>
    <t>1.6.39</t>
  </si>
  <si>
    <t>золоотвал</t>
  </si>
  <si>
    <t>1.6.40</t>
  </si>
  <si>
    <t>1.6.41</t>
  </si>
  <si>
    <t>Нужды производственных компаний Фонда</t>
  </si>
  <si>
    <t>1.6.42</t>
  </si>
  <si>
    <t>1.6.43</t>
  </si>
  <si>
    <t>1.6.44</t>
  </si>
  <si>
    <t>1.6.45</t>
  </si>
  <si>
    <t>1.6.46</t>
  </si>
  <si>
    <t>1.6.47</t>
  </si>
  <si>
    <t>Водоотведение в регионах с дефицитом воды</t>
  </si>
  <si>
    <t>1.6.48</t>
  </si>
  <si>
    <t>1.6.49</t>
  </si>
  <si>
    <t>1.6.50</t>
  </si>
  <si>
    <t>1.6.51</t>
  </si>
  <si>
    <t>1.6.52</t>
  </si>
  <si>
    <t>GRI 303-5</t>
  </si>
  <si>
    <t>1.6.53</t>
  </si>
  <si>
    <t>Водопотребление по типу операций</t>
  </si>
  <si>
    <t>1.6.54</t>
  </si>
  <si>
    <t>Производственные нужды</t>
  </si>
  <si>
    <t>1.6.55</t>
  </si>
  <si>
    <t>Хозяйственно-питьевые</t>
  </si>
  <si>
    <t>1.6.56</t>
  </si>
  <si>
    <t>Переданы без использования третьим сторонам</t>
  </si>
  <si>
    <t>1.6.57</t>
  </si>
  <si>
    <t>1.6.58</t>
  </si>
  <si>
    <t>Прочие</t>
  </si>
  <si>
    <t>1.6.59</t>
  </si>
  <si>
    <t>Безвозвратное потребление</t>
  </si>
  <si>
    <t>1.6.60</t>
  </si>
  <si>
    <t>Общий объем безвозвратного водопотребления</t>
  </si>
  <si>
    <t>1.6.61</t>
  </si>
  <si>
    <t>Общий объем водопотребления в регионах с дефицитом воды</t>
  </si>
  <si>
    <t>1.6.62</t>
  </si>
  <si>
    <t>Прочие показатели</t>
  </si>
  <si>
    <t>1.6.63</t>
  </si>
  <si>
    <t>Объем повторно-используемой воды (после очистки)</t>
  </si>
  <si>
    <t>1.6.64</t>
  </si>
  <si>
    <t>Объем оборотной воды</t>
  </si>
  <si>
    <t>1.5.1</t>
  </si>
  <si>
    <t>1.5.2</t>
  </si>
  <si>
    <t xml:space="preserve">Мы осознаем необходимость снижения растущей нагрузки на климат и окружающую среду, ориентируемся на климатические цели, определяемые страной, и поддерживаем инициативу достижения углеродной нейтральности Республики Казахстан до 2060 года. Группа компаний Фонда несет коллективную ответственность за около 15% от общего объема выбросов CO2 в стране. Долгосрочная цель Фонда — достижение углеродной нейтральности к 2060 году.  </t>
  </si>
  <si>
    <t>1.5.3</t>
  </si>
  <si>
    <t xml:space="preserve"> GRI 305-1</t>
  </si>
  <si>
    <t>1.5.4</t>
  </si>
  <si>
    <t>Углеродный след*</t>
  </si>
  <si>
    <t xml:space="preserve"> млн т СО2-экв</t>
  </si>
  <si>
    <t>1.5.5</t>
  </si>
  <si>
    <t>Общий объем прямых выбросов (Scope 1) парниковых газов</t>
  </si>
  <si>
    <t>1.5.6</t>
  </si>
  <si>
    <t>по видам парниковых газов:</t>
  </si>
  <si>
    <t>1.5.7</t>
  </si>
  <si>
    <t>Углекислый газ (CO2)</t>
  </si>
  <si>
    <t>1.5.8</t>
  </si>
  <si>
    <t>Метан (CH4)</t>
  </si>
  <si>
    <t>1.5.9</t>
  </si>
  <si>
    <t>Закись азота (N2O)</t>
  </si>
  <si>
    <t>Фторид серы (SF6)</t>
  </si>
  <si>
    <t>1.5.10</t>
  </si>
  <si>
    <t>по сегментам деятельности:</t>
  </si>
  <si>
    <t>1.5.11</t>
  </si>
  <si>
    <t>Разведка и добыча нефти и газа</t>
  </si>
  <si>
    <t>1.5.12</t>
  </si>
  <si>
    <t>Переработка нефти</t>
  </si>
  <si>
    <t>1.5.13</t>
  </si>
  <si>
    <t>Транспортировка нефти</t>
  </si>
  <si>
    <t>1.5.14</t>
  </si>
  <si>
    <t>Транспортировка газа</t>
  </si>
  <si>
    <t>1.5.15</t>
  </si>
  <si>
    <t>Разведка и добыча урана</t>
  </si>
  <si>
    <t>1.5.16</t>
  </si>
  <si>
    <t>Производство электроэнергии</t>
  </si>
  <si>
    <t>1.5.17</t>
  </si>
  <si>
    <t>Производство теплоэнергии</t>
  </si>
  <si>
    <t>1.5.18</t>
  </si>
  <si>
    <t>Железнодорожные перевозки</t>
  </si>
  <si>
    <t>1.5.19</t>
  </si>
  <si>
    <t>Пассажирские авиаперевозки</t>
  </si>
  <si>
    <t>-</t>
  </si>
  <si>
    <t>1.5.20</t>
  </si>
  <si>
    <t>Телекоммуникационные услуги</t>
  </si>
  <si>
    <t>1.5.21</t>
  </si>
  <si>
    <t>Сектор передачи электрической энергии</t>
  </si>
  <si>
    <t>1.5.22</t>
  </si>
  <si>
    <t>Производство химической продукции</t>
  </si>
  <si>
    <t>0.003</t>
  </si>
  <si>
    <t>1.5.23</t>
  </si>
  <si>
    <t>Добыча угля</t>
  </si>
  <si>
    <t>1.5.24</t>
  </si>
  <si>
    <t>Металлургические проекты (только для Тау-Кен Алтын, Tau-Ken Temir на простое)</t>
  </si>
  <si>
    <t>1.5.25</t>
  </si>
  <si>
    <t>*Выбросы парниковых газов по Охватам 1 и 2 включают консолидированную информацию Фонда и контролируемых им портфельных компаний и/или организаций, находящихся под операционным управлением (контролем) компаний Группы Фонда.</t>
  </si>
  <si>
    <t>1.5.26</t>
  </si>
  <si>
    <t>GRI 305-2, GRI 305-4</t>
  </si>
  <si>
    <t>1.5.27</t>
  </si>
  <si>
    <t>Выбросы парниковых газов: Область охвата 2 (от покупной электроэнергии и тепла)*</t>
  </si>
  <si>
    <t>1.5.28</t>
  </si>
  <si>
    <t>по видам энергии:</t>
  </si>
  <si>
    <t>1.5.29</t>
  </si>
  <si>
    <t>Покупная электроэнергия</t>
  </si>
  <si>
    <t>1.5.30</t>
  </si>
  <si>
    <t>Покупная тепловая энергия</t>
  </si>
  <si>
    <t>1.5.31</t>
  </si>
  <si>
    <t>1.5.32</t>
  </si>
  <si>
    <t>1.5.33</t>
  </si>
  <si>
    <t>1.5.34</t>
  </si>
  <si>
    <t>1.5.35</t>
  </si>
  <si>
    <t>1.5.36</t>
  </si>
  <si>
    <t>1.5.37</t>
  </si>
  <si>
    <t>1.5.38</t>
  </si>
  <si>
    <t>1.5.39</t>
  </si>
  <si>
    <t>1.5.40</t>
  </si>
  <si>
    <t>1.5.41</t>
  </si>
  <si>
    <t>1.5.42</t>
  </si>
  <si>
    <t>1.5.43</t>
  </si>
  <si>
    <t xml:space="preserve">*Расчет выбросов по Охвату 2 включает только выбросы СО2 </t>
  </si>
  <si>
    <t>1.5.44</t>
  </si>
  <si>
    <t>Удельные выбросы парниковых газов на производственные показатели (Scope 1)</t>
  </si>
  <si>
    <t>1.5.45</t>
  </si>
  <si>
    <t>1.5.46</t>
  </si>
  <si>
    <t xml:space="preserve">Переработка нефти и газа </t>
  </si>
  <si>
    <t>1.5.48</t>
  </si>
  <si>
    <t>1.5.49</t>
  </si>
  <si>
    <r>
      <t>т CO</t>
    </r>
    <r>
      <rPr>
        <vertAlign val="subscript"/>
        <sz val="11"/>
        <color rgb="FF000000"/>
        <rFont val="Arial"/>
        <family val="2"/>
      </rPr>
      <t>2</t>
    </r>
    <r>
      <rPr>
        <sz val="11"/>
        <color rgb="FF000000"/>
        <rFont val="Arial"/>
        <family val="2"/>
      </rPr>
      <t>-экв./ т добытого урана</t>
    </r>
  </si>
  <si>
    <t>1.5.50</t>
  </si>
  <si>
    <t xml:space="preserve">Производство электроэнергии </t>
  </si>
  <si>
    <t>1.5.51</t>
  </si>
  <si>
    <t xml:space="preserve">Производство теплоэнергии </t>
  </si>
  <si>
    <t>1.5.52</t>
  </si>
  <si>
    <t xml:space="preserve">Железнодорожные перевозки </t>
  </si>
  <si>
    <r>
      <t>тыс. т CO</t>
    </r>
    <r>
      <rPr>
        <vertAlign val="subscript"/>
        <sz val="11"/>
        <color rgb="FF000000"/>
        <rFont val="Arial"/>
        <family val="2"/>
      </rPr>
      <t>2</t>
    </r>
    <r>
      <rPr>
        <sz val="11"/>
        <color rgb="FF000000"/>
        <rFont val="Arial"/>
        <family val="2"/>
      </rPr>
      <t>-экв./млрд т·км брутто</t>
    </r>
  </si>
  <si>
    <r>
      <t>т CO</t>
    </r>
    <r>
      <rPr>
        <vertAlign val="subscript"/>
        <sz val="11"/>
        <color rgb="FF000000"/>
        <rFont val="Arial"/>
        <family val="2"/>
      </rPr>
      <t>2</t>
    </r>
    <r>
      <rPr>
        <sz val="11"/>
        <color rgb="FF000000"/>
        <rFont val="Arial"/>
        <family val="2"/>
      </rPr>
      <t>-экв./ т выпускаемой химической продукции</t>
    </r>
  </si>
  <si>
    <t>1.5.53</t>
  </si>
  <si>
    <t xml:space="preserve">Добыча угля </t>
  </si>
  <si>
    <t>1.5.54</t>
  </si>
  <si>
    <r>
      <t>тыс. т CO</t>
    </r>
    <r>
      <rPr>
        <vertAlign val="subscript"/>
        <sz val="11"/>
        <color rgb="FF000000"/>
        <rFont val="Arial"/>
        <family val="2"/>
      </rPr>
      <t>2</t>
    </r>
    <r>
      <rPr>
        <sz val="11"/>
        <color rgb="FF000000"/>
        <rFont val="Arial"/>
        <family val="2"/>
      </rPr>
      <t>-экв./ т аффинированного золота</t>
    </r>
  </si>
  <si>
    <t>1.5.55</t>
  </si>
  <si>
    <t>Удельные выбросы парниковых газов на производственные показатели (Scope 2)</t>
  </si>
  <si>
    <t>1.5.56</t>
  </si>
  <si>
    <t>1.5.57</t>
  </si>
  <si>
    <t>1.5.59</t>
  </si>
  <si>
    <t>1.5.60</t>
  </si>
  <si>
    <t>1.5.61</t>
  </si>
  <si>
    <t>1.5.62</t>
  </si>
  <si>
    <r>
      <t>тыс. т CO</t>
    </r>
    <r>
      <rPr>
        <vertAlign val="subscript"/>
        <sz val="11"/>
        <color rgb="FF000000"/>
        <rFont val="Arial"/>
        <family val="2"/>
      </rPr>
      <t>2</t>
    </r>
    <r>
      <rPr>
        <sz val="11"/>
        <color rgb="FF000000"/>
        <rFont val="Arial"/>
        <family val="2"/>
      </rPr>
      <t>-экв./млн т</t>
    </r>
  </si>
  <si>
    <t>1.5.63</t>
  </si>
  <si>
    <r>
      <t>тыс. т CO</t>
    </r>
    <r>
      <rPr>
        <vertAlign val="subscript"/>
        <sz val="11"/>
        <color rgb="FF000000"/>
        <rFont val="Arial"/>
        <family val="2"/>
      </rPr>
      <t>2</t>
    </r>
    <r>
      <rPr>
        <sz val="11"/>
        <color rgb="FF000000"/>
        <rFont val="Arial"/>
        <family val="2"/>
      </rPr>
      <t>-экв./т аффинированного золота</t>
    </r>
  </si>
  <si>
    <t>1.5.64</t>
  </si>
  <si>
    <t>Удельные выбросы парниковых газов на выручку</t>
  </si>
  <si>
    <t>1.5.65</t>
  </si>
  <si>
    <t xml:space="preserve">Общий объем прямых выбросов (Scope 1) парниковых газов </t>
  </si>
  <si>
    <t>млн т СО2-экв</t>
  </si>
  <si>
    <t>1.5.66</t>
  </si>
  <si>
    <t xml:space="preserve">Общий объем косвенных выбросов (Scope 2) парниковых газов </t>
  </si>
  <si>
    <t>1.5.67</t>
  </si>
  <si>
    <t>Сумма выручки</t>
  </si>
  <si>
    <t>млн тенге</t>
  </si>
  <si>
    <t>1.5.68</t>
  </si>
  <si>
    <t>Удельное потребление по Scope 1</t>
  </si>
  <si>
    <t>млн т СО2-экв/млн тенге</t>
  </si>
  <si>
    <t>1.5.69</t>
  </si>
  <si>
    <t>Удельное потребление по Scope 2</t>
  </si>
  <si>
    <t>1.5.70</t>
  </si>
  <si>
    <t>GRI 305-5</t>
  </si>
  <si>
    <t>1.5.71</t>
  </si>
  <si>
    <t xml:space="preserve">Сокращение выбросов парниковых газов в результате мероприятий, направленных на снижение выбросов парниковых газов </t>
  </si>
  <si>
    <t>тыс. т СО2-экв</t>
  </si>
  <si>
    <t>1.5.72</t>
  </si>
  <si>
    <t>Снижение выбросов Охвата 1 (прямые)</t>
  </si>
  <si>
    <t>1.5.73</t>
  </si>
  <si>
    <t>Снижение выбросов Охвата 2 (косвенные)</t>
  </si>
  <si>
    <t>1.5.74</t>
  </si>
  <si>
    <t>GRI 305-7</t>
  </si>
  <si>
    <t>1.5.75</t>
  </si>
  <si>
    <t>Объем выбросов загрязняющих веществ в атмосферу</t>
  </si>
  <si>
    <t>1.5.76</t>
  </si>
  <si>
    <t>Оксиды азота (NOХ)</t>
  </si>
  <si>
    <t>1.5.77</t>
  </si>
  <si>
    <t>Диоксид серы (SOX)</t>
  </si>
  <si>
    <t>1.5.78</t>
  </si>
  <si>
    <t>Летучие органические соединения (ЛОС)</t>
  </si>
  <si>
    <t>1.5.79</t>
  </si>
  <si>
    <t>Оксид углерода (СО)</t>
  </si>
  <si>
    <t>1.5.80</t>
  </si>
  <si>
    <t>Твердые частицы (РМ)</t>
  </si>
  <si>
    <t>1.5.81</t>
  </si>
  <si>
    <t>1.8.1</t>
  </si>
  <si>
    <t>Управление отходами</t>
  </si>
  <si>
    <t>1.8.2</t>
  </si>
  <si>
    <t xml:space="preserve">Обращение с производственными и коммунальными отходами, временное хранение, транспортировка, переработка и захоронение осуществляются в соответствии с законодательными нормами Республики Казахстан и не представляют угрозу окружающей среде, здоровью работников и местных жителей. Государственные органы проводят регулярные проверки безопасного обращения с отходами. </t>
  </si>
  <si>
    <t>1.8.4</t>
  </si>
  <si>
    <t>GRI 306-3, SASB</t>
  </si>
  <si>
    <t>1.8.5</t>
  </si>
  <si>
    <t>Образующиеся отходы по типу</t>
  </si>
  <si>
    <t>1.8.6</t>
  </si>
  <si>
    <t>Опасные отходы</t>
  </si>
  <si>
    <t>1.8.7</t>
  </si>
  <si>
    <t>Неопасные отходы</t>
  </si>
  <si>
    <t>1.8.8</t>
  </si>
  <si>
    <t>Золошлаковые отходы</t>
  </si>
  <si>
    <t>1.8.9</t>
  </si>
  <si>
    <t>Вскрышные породы</t>
  </si>
  <si>
    <t>1.8.10</t>
  </si>
  <si>
    <t>1.8.11</t>
  </si>
  <si>
    <t>1.7.1</t>
  </si>
  <si>
    <t>1.7.2</t>
  </si>
  <si>
    <t>В основе нашего подхода к управлению энергоэффективностью лежит приверженность инновациям и постоянному совершенствованию.
Используя передовые технологии, внедряя лучшие практики и формируя культуру энергосбережения среди работников, мы стремимся добиться значительного прогресса в достижении целей устойчивого развития, одновременно повышая операционную устойчивость и конкурентоспособность.</t>
  </si>
  <si>
    <t>1.7.4</t>
  </si>
  <si>
    <t>GRI 302-1, SASB</t>
  </si>
  <si>
    <t>1.7.5</t>
  </si>
  <si>
    <t>Потребление топлива из невозобновляемых источников</t>
  </si>
  <si>
    <t>1.7.6</t>
  </si>
  <si>
    <t>Жидкое топливо, включая:</t>
  </si>
  <si>
    <t>1.7.7</t>
  </si>
  <si>
    <t>Бензин</t>
  </si>
  <si>
    <t>1.7.8</t>
  </si>
  <si>
    <t>Дизельное топливо</t>
  </si>
  <si>
    <t>1.7.9</t>
  </si>
  <si>
    <t xml:space="preserve">Котельно-печное топливо, включая: </t>
  </si>
  <si>
    <t>1.7.10</t>
  </si>
  <si>
    <t>Печное топливо</t>
  </si>
  <si>
    <t>1.7.11</t>
  </si>
  <si>
    <t>Нефть</t>
  </si>
  <si>
    <t>1.7.12</t>
  </si>
  <si>
    <t>Мазут</t>
  </si>
  <si>
    <t>1.7.13</t>
  </si>
  <si>
    <t>Судовое топливо (мазут ИФО)</t>
  </si>
  <si>
    <t>1.7.14</t>
  </si>
  <si>
    <t>Попутно-нефтяной газ</t>
  </si>
  <si>
    <t>1.7.15</t>
  </si>
  <si>
    <t>Уголь каменный</t>
  </si>
  <si>
    <t>1.7.16</t>
  </si>
  <si>
    <t xml:space="preserve">Газ, включая: </t>
  </si>
  <si>
    <t>1.7.17</t>
  </si>
  <si>
    <t>Природный газ</t>
  </si>
  <si>
    <t>1.7.18</t>
  </si>
  <si>
    <t>Газ отбензиненный</t>
  </si>
  <si>
    <t>1.7.19</t>
  </si>
  <si>
    <t>СУГ</t>
  </si>
  <si>
    <t>1.7.20</t>
  </si>
  <si>
    <t>Потребление топлива из возобновляемых источников</t>
  </si>
  <si>
    <t>1.7.21</t>
  </si>
  <si>
    <t>Э/Э (за счет генерации от ВИЭ)</t>
  </si>
  <si>
    <t>1.7.22</t>
  </si>
  <si>
    <t>Потребление по следующим показателям</t>
  </si>
  <si>
    <t>1.7.23</t>
  </si>
  <si>
    <t>Электроэнергия, в том числе:</t>
  </si>
  <si>
    <t>1.7.24</t>
  </si>
  <si>
    <t>Покупная</t>
  </si>
  <si>
    <t>1.7.25</t>
  </si>
  <si>
    <t>Собственное производство по Компании</t>
  </si>
  <si>
    <t>1.7.26</t>
  </si>
  <si>
    <t>Проданная Электроэнергия</t>
  </si>
  <si>
    <t>1.7.27</t>
  </si>
  <si>
    <t>Тепловая энергия, в том числе:</t>
  </si>
  <si>
    <t>1.7.28</t>
  </si>
  <si>
    <t>1.7.29</t>
  </si>
  <si>
    <t>1.7.30</t>
  </si>
  <si>
    <t>1.7.31</t>
  </si>
  <si>
    <t>Пар</t>
  </si>
  <si>
    <t>1.7.32</t>
  </si>
  <si>
    <t>Охлаждение</t>
  </si>
  <si>
    <t>1.7.33</t>
  </si>
  <si>
    <t>Общее потребление* энергии</t>
  </si>
  <si>
    <t>1.7.34</t>
  </si>
  <si>
    <t>Потребление энергии по сегментам</t>
  </si>
  <si>
    <t>1.7.35</t>
  </si>
  <si>
    <t>1.7.36</t>
  </si>
  <si>
    <t>Переработка нефти и газа</t>
  </si>
  <si>
    <t>1.7.37</t>
  </si>
  <si>
    <t>1.7.38</t>
  </si>
  <si>
    <t>1.7.39</t>
  </si>
  <si>
    <t>1.7.40</t>
  </si>
  <si>
    <t>1.7.41</t>
  </si>
  <si>
    <t>1.7.42</t>
  </si>
  <si>
    <t>1.7.43</t>
  </si>
  <si>
    <t>1.7.44</t>
  </si>
  <si>
    <t>Металлургические проекты</t>
  </si>
  <si>
    <t>1.7.45</t>
  </si>
  <si>
    <t>1.7.46</t>
  </si>
  <si>
    <t>1.7.47</t>
  </si>
  <si>
    <t>Нефтегазохимия (KPI)</t>
  </si>
  <si>
    <t>1.7.48</t>
  </si>
  <si>
    <t>*Общее потребление энергии=потребление ТЭР + потребление энергии из ВИЭ + покупная электроэнергия и тепло - проданная электроэнергия и тепло + охлаждение + пар.</t>
  </si>
  <si>
    <t>1.7.49</t>
  </si>
  <si>
    <t>GRI 302-3</t>
  </si>
  <si>
    <t>1.7.50</t>
  </si>
  <si>
    <t>Энергоемкость</t>
  </si>
  <si>
    <t>1.7.51</t>
  </si>
  <si>
    <t>ГДж/ т УВС</t>
  </si>
  <si>
    <t>1.7.52</t>
  </si>
  <si>
    <t>ГДж/ т переработанной нефти</t>
  </si>
  <si>
    <t>1.7.53</t>
  </si>
  <si>
    <t>ГДж/ т нефти</t>
  </si>
  <si>
    <t>1.7.54</t>
  </si>
  <si>
    <t>ГДж/ млн м3</t>
  </si>
  <si>
    <t>1.7.55</t>
  </si>
  <si>
    <t>тыс ГДж/ т добытого урана</t>
  </si>
  <si>
    <t>1.7.56</t>
  </si>
  <si>
    <t>1.7.57</t>
  </si>
  <si>
    <t>ГДж/ Гкал</t>
  </si>
  <si>
    <t>1.7.58</t>
  </si>
  <si>
    <t>1.7.59</t>
  </si>
  <si>
    <t>1.7.60</t>
  </si>
  <si>
    <t>тыс ГДж/ т аффинированного золота</t>
  </si>
  <si>
    <t>1.7.61</t>
  </si>
  <si>
    <t>GRI 302-4</t>
  </si>
  <si>
    <t>1.7.62</t>
  </si>
  <si>
    <t>Сокращение энергопотребления в результате инициатив по сокращению</t>
  </si>
  <si>
    <t>1.7.63</t>
  </si>
  <si>
    <t>1.7.64</t>
  </si>
  <si>
    <t>1.7.65</t>
  </si>
  <si>
    <t>1.7.66</t>
  </si>
  <si>
    <t>Нефтезаводской газ</t>
  </si>
  <si>
    <t>1.7.67</t>
  </si>
  <si>
    <t>Уголь</t>
  </si>
  <si>
    <t>1.7.68</t>
  </si>
  <si>
    <t>1.7.69</t>
  </si>
  <si>
    <t>Электроэнергия</t>
  </si>
  <si>
    <t>1.7.70</t>
  </si>
  <si>
    <t>Тепловая энергия</t>
  </si>
  <si>
    <t>1.7.71</t>
  </si>
  <si>
    <t>Другое</t>
  </si>
  <si>
    <t>1.9.1</t>
  </si>
  <si>
    <t>Расходы, связанные с охраной окружающей среды</t>
  </si>
  <si>
    <t>1.9.3</t>
  </si>
  <si>
    <t>1.9.4</t>
  </si>
  <si>
    <t>Расходы на охрану окружающей среды без учета платежей за эмиссии</t>
  </si>
  <si>
    <t>1.9.5</t>
  </si>
  <si>
    <t>по типу мероприятий</t>
  </si>
  <si>
    <t>1.9.6</t>
  </si>
  <si>
    <t>Внедрение технологий, в т.ч.</t>
  </si>
  <si>
    <t>1.9.7</t>
  </si>
  <si>
    <t xml:space="preserve"> НДТ</t>
  </si>
  <si>
    <t>1.9.8</t>
  </si>
  <si>
    <t>Автоматические системы мониторинга</t>
  </si>
  <si>
    <t>1.9.9</t>
  </si>
  <si>
    <t>Лесоклиматические проекты</t>
  </si>
  <si>
    <t>1.9.10</t>
  </si>
  <si>
    <t>Энергоэффективность</t>
  </si>
  <si>
    <t>1.9.11</t>
  </si>
  <si>
    <t xml:space="preserve">Исследования и разработки </t>
  </si>
  <si>
    <t>1.9.12</t>
  </si>
  <si>
    <t>1.9.13</t>
  </si>
  <si>
    <t>Платежи за эмиссии, в т.ч.</t>
  </si>
  <si>
    <t>1.9.14</t>
  </si>
  <si>
    <t>Сумма нормативных платежей за эмиссии (налог)</t>
  </si>
  <si>
    <t>1.9.15</t>
  </si>
  <si>
    <t>Сумма платежей за сверхнормативные эмиссии</t>
  </si>
  <si>
    <t>1.9.16</t>
  </si>
  <si>
    <t>Сумма оплаченных штрафов за нарушение природоохранного законодательства</t>
  </si>
  <si>
    <t>1.9.17</t>
  </si>
  <si>
    <t>Предъявлено</t>
  </si>
  <si>
    <t>1.9.18</t>
  </si>
  <si>
    <t>Оплачено</t>
  </si>
  <si>
    <t>1.9.19</t>
  </si>
  <si>
    <t>Случаи нефинансовых санкций</t>
  </si>
  <si>
    <t>кол-во</t>
  </si>
  <si>
    <t>1.10.1</t>
  </si>
  <si>
    <t>1.10.3</t>
  </si>
  <si>
    <t>Мы создаем инклюзивную рабочую среду, где к каждому работнику относятся с уважением и поддерживаются высокие этические стандарты. Мы обеспечиваем равные карьерные возможности для всех.</t>
  </si>
  <si>
    <t>1.10.5</t>
  </si>
  <si>
    <t>GRI 2-7</t>
  </si>
  <si>
    <t>1.10.6</t>
  </si>
  <si>
    <t>Списочная численность работников на конец года</t>
  </si>
  <si>
    <t>1.10.7</t>
  </si>
  <si>
    <t>по региону:</t>
  </si>
  <si>
    <t>1.10.8</t>
  </si>
  <si>
    <t>Республика Казахстан</t>
  </si>
  <si>
    <t>1.10.9</t>
  </si>
  <si>
    <t>Абайская  область</t>
  </si>
  <si>
    <t>1.10.10</t>
  </si>
  <si>
    <t>Акмолинская область</t>
  </si>
  <si>
    <t>1.10.11</t>
  </si>
  <si>
    <t>Актюбинская область</t>
  </si>
  <si>
    <t>1.10.12</t>
  </si>
  <si>
    <t>Алматинская область</t>
  </si>
  <si>
    <t>1.10.13</t>
  </si>
  <si>
    <t>Атырауская область</t>
  </si>
  <si>
    <t>1.10.14</t>
  </si>
  <si>
    <t>Западно-Казахстанская область</t>
  </si>
  <si>
    <t>1.10.15</t>
  </si>
  <si>
    <t>Жамбылская  область</t>
  </si>
  <si>
    <t>1.10.16</t>
  </si>
  <si>
    <t>Жетысуская область</t>
  </si>
  <si>
    <t>1.10.17</t>
  </si>
  <si>
    <t>Карагандинская область</t>
  </si>
  <si>
    <t>1.10.18</t>
  </si>
  <si>
    <t>Костанайская  область</t>
  </si>
  <si>
    <t>1.10.19</t>
  </si>
  <si>
    <t>Кызылординская область</t>
  </si>
  <si>
    <t>1.10.20</t>
  </si>
  <si>
    <t>Мангистауская область</t>
  </si>
  <si>
    <t>1.10.21</t>
  </si>
  <si>
    <t>Павлодарская область</t>
  </si>
  <si>
    <t>1.10.22</t>
  </si>
  <si>
    <t>Северо-Казахстанская область</t>
  </si>
  <si>
    <t>1.10.23</t>
  </si>
  <si>
    <t>Туркестанская  область</t>
  </si>
  <si>
    <t>1.10.24</t>
  </si>
  <si>
    <t>Улытауская область</t>
  </si>
  <si>
    <t>1.10.25</t>
  </si>
  <si>
    <t>Восточно-Казахстанская область</t>
  </si>
  <si>
    <t>1.10.26</t>
  </si>
  <si>
    <t>Южно-Казахстанская область (справочно, по примеру 2022 года)</t>
  </si>
  <si>
    <t>1.10.27</t>
  </si>
  <si>
    <t>г.Астана</t>
  </si>
  <si>
    <t>1.10.28</t>
  </si>
  <si>
    <t>г. Алматы</t>
  </si>
  <si>
    <t>1.10.29</t>
  </si>
  <si>
    <t>г. Шымкент</t>
  </si>
  <si>
    <t>1.10.30</t>
  </si>
  <si>
    <t>Прочие области (справочно, по примеру 2022 года)</t>
  </si>
  <si>
    <t>1.10.31</t>
  </si>
  <si>
    <t>За пределами Республики Казахстан</t>
  </si>
  <si>
    <t>1.10.32</t>
  </si>
  <si>
    <t>1.10.33</t>
  </si>
  <si>
    <t>1.10.34</t>
  </si>
  <si>
    <t>1.10.35</t>
  </si>
  <si>
    <t>по сроку договора найма:</t>
  </si>
  <si>
    <t>1.10.36</t>
  </si>
  <si>
    <t>Постоянные работники</t>
  </si>
  <si>
    <t>1.10.37</t>
  </si>
  <si>
    <t>1.10.38</t>
  </si>
  <si>
    <t>1.10.39</t>
  </si>
  <si>
    <t>1.10.40</t>
  </si>
  <si>
    <t>1.10.41</t>
  </si>
  <si>
    <t>1.10.42</t>
  </si>
  <si>
    <t>1.10.43</t>
  </si>
  <si>
    <t>1.10.44</t>
  </si>
  <si>
    <t>1.10.45</t>
  </si>
  <si>
    <t>1.10.46</t>
  </si>
  <si>
    <t>1.10.47</t>
  </si>
  <si>
    <t>1.10.48</t>
  </si>
  <si>
    <t>1.10.49</t>
  </si>
  <si>
    <t>1.10.50</t>
  </si>
  <si>
    <t>1.10.51</t>
  </si>
  <si>
    <t>1.10.52</t>
  </si>
  <si>
    <t>1.10.53</t>
  </si>
  <si>
    <t>1.10.54</t>
  </si>
  <si>
    <t>1.10.55</t>
  </si>
  <si>
    <t>1.10.56</t>
  </si>
  <si>
    <t>1.10.57</t>
  </si>
  <si>
    <t>1.10.58</t>
  </si>
  <si>
    <t>1.10.59</t>
  </si>
  <si>
    <t>1.10.60</t>
  </si>
  <si>
    <t>1.10.61</t>
  </si>
  <si>
    <t>1.10.62</t>
  </si>
  <si>
    <t>Временные* работники</t>
  </si>
  <si>
    <t>1.10.63</t>
  </si>
  <si>
    <t>1.10.64</t>
  </si>
  <si>
    <t>1.10.65</t>
  </si>
  <si>
    <t>1.10.66</t>
  </si>
  <si>
    <t>1.10.67</t>
  </si>
  <si>
    <t>1.10.68</t>
  </si>
  <si>
    <t>1.10.69</t>
  </si>
  <si>
    <t>1.10.70</t>
  </si>
  <si>
    <t>1.10.71</t>
  </si>
  <si>
    <t>1.10.72</t>
  </si>
  <si>
    <t>1.10.73</t>
  </si>
  <si>
    <t>1.10.74</t>
  </si>
  <si>
    <t>1.10.75</t>
  </si>
  <si>
    <t>1.10.76</t>
  </si>
  <si>
    <t>1.10.77</t>
  </si>
  <si>
    <t>1.10.78</t>
  </si>
  <si>
    <t>1.10.79</t>
  </si>
  <si>
    <t>1.10.80</t>
  </si>
  <si>
    <t>1.10.81</t>
  </si>
  <si>
    <t>1.10.82</t>
  </si>
  <si>
    <t>1.10.83</t>
  </si>
  <si>
    <t>1.10.84</t>
  </si>
  <si>
    <t>1.10.85</t>
  </si>
  <si>
    <t>1.10.86</t>
  </si>
  <si>
    <t>1.10.87</t>
  </si>
  <si>
    <t>1.10.88</t>
  </si>
  <si>
    <t>1.10.89</t>
  </si>
  <si>
    <t>* (на период отпусков по беременности и родам и по уходу за ребенком, учебный отпуск и др.)</t>
  </si>
  <si>
    <t>1.10.90</t>
  </si>
  <si>
    <t>1.10.91</t>
  </si>
  <si>
    <t>1.10.92</t>
  </si>
  <si>
    <t>1.10.93</t>
  </si>
  <si>
    <t>по времени работы:</t>
  </si>
  <si>
    <t>1.10.94</t>
  </si>
  <si>
    <t>Полный рабочий день</t>
  </si>
  <si>
    <t>1.10.95</t>
  </si>
  <si>
    <t>Неполный рабочий день</t>
  </si>
  <si>
    <t>1.10.96</t>
  </si>
  <si>
    <t>1.10.97</t>
  </si>
  <si>
    <t>GRI 401-1</t>
  </si>
  <si>
    <t>1.10.98</t>
  </si>
  <si>
    <t>Текучесть кадров</t>
  </si>
  <si>
    <t>1.10.99</t>
  </si>
  <si>
    <t>по полу</t>
  </si>
  <si>
    <t>1.10.100</t>
  </si>
  <si>
    <t>Мужчины</t>
  </si>
  <si>
    <t>1.10.101</t>
  </si>
  <si>
    <t>Женщины</t>
  </si>
  <si>
    <t>1.10.102</t>
  </si>
  <si>
    <t>по возрасту</t>
  </si>
  <si>
    <t>1.10.103</t>
  </si>
  <si>
    <t>До 30</t>
  </si>
  <si>
    <t>1.10.104</t>
  </si>
  <si>
    <t>30-50</t>
  </si>
  <si>
    <t>1.10.105</t>
  </si>
  <si>
    <t>Страше 50</t>
  </si>
  <si>
    <t>1.10.106</t>
  </si>
  <si>
    <t>1.10.107</t>
  </si>
  <si>
    <t>1.10.108</t>
  </si>
  <si>
    <t>Новые работники, принятые в отчетном году</t>
  </si>
  <si>
    <t>1.10.109</t>
  </si>
  <si>
    <t>1.10.110</t>
  </si>
  <si>
    <t>GRI 2-7, GRI 401-1</t>
  </si>
  <si>
    <t>Полный рабочий день, чел.</t>
  </si>
  <si>
    <t>Неполный рабочий день, чел.</t>
  </si>
  <si>
    <t>Текучесть кадров, %</t>
  </si>
  <si>
    <t>1.10.111</t>
  </si>
  <si>
    <t>Штатные работники по регионам (2025 г.)</t>
  </si>
  <si>
    <t>1.10.112</t>
  </si>
  <si>
    <t>чел. или %</t>
  </si>
  <si>
    <t>1.10.113</t>
  </si>
  <si>
    <t>1.10.114</t>
  </si>
  <si>
    <t>1.10.115</t>
  </si>
  <si>
    <t>1.10.116</t>
  </si>
  <si>
    <t>1.10.117</t>
  </si>
  <si>
    <t>1.10.118</t>
  </si>
  <si>
    <t>1.10.119</t>
  </si>
  <si>
    <t>1.10.120</t>
  </si>
  <si>
    <t>1.10.121</t>
  </si>
  <si>
    <t>1.10.122</t>
  </si>
  <si>
    <t>1.10.123</t>
  </si>
  <si>
    <t>1.10.124</t>
  </si>
  <si>
    <t>1.10.125</t>
  </si>
  <si>
    <t>1.10.126</t>
  </si>
  <si>
    <t>1.10.127</t>
  </si>
  <si>
    <t>1.10.128</t>
  </si>
  <si>
    <t>1.10.129</t>
  </si>
  <si>
    <t>1.10.130</t>
  </si>
  <si>
    <t>1.10.131</t>
  </si>
  <si>
    <t>1.10.132</t>
  </si>
  <si>
    <t>1.10.134</t>
  </si>
  <si>
    <t>1.10.135</t>
  </si>
  <si>
    <t>1.10.136</t>
  </si>
  <si>
    <t>GRI 401-3</t>
  </si>
  <si>
    <t>1.10.137</t>
  </si>
  <si>
    <t xml:space="preserve">Количество работников, которые ушли в отпуска по беременности и родам и в отпуска по уходу за ребенком </t>
  </si>
  <si>
    <t>1.10.138</t>
  </si>
  <si>
    <t>1.10.139</t>
  </si>
  <si>
    <t>1.10.140</t>
  </si>
  <si>
    <t>Количество работников, вернувшихся на работу в отчетном периоде после окончания отпуска по уходу за ребенком</t>
  </si>
  <si>
    <t>1.10.141</t>
  </si>
  <si>
    <t>1.10.142</t>
  </si>
  <si>
    <t>1.10.143</t>
  </si>
  <si>
    <t>Количество работников, вернувшихся на работу после окончания отпуска по уходу за ребенком, которые продолжали работать через 12 месяцев после возвращения на работу</t>
  </si>
  <si>
    <t>1.10.144</t>
  </si>
  <si>
    <t>1.10.145</t>
  </si>
  <si>
    <t>1.10.146</t>
  </si>
  <si>
    <t>1.10.147</t>
  </si>
  <si>
    <t>1.10.148</t>
  </si>
  <si>
    <t>Коэффициент возвращения</t>
  </si>
  <si>
    <t>1.10.149</t>
  </si>
  <si>
    <t>Коэффициент удержания</t>
  </si>
  <si>
    <t>1.11.1</t>
  </si>
  <si>
    <t>1.11.3</t>
  </si>
  <si>
    <t xml:space="preserve">Мы стремимся создать такую рабочую среду, где исключаются любые формы дискриминации по религиозному, расовому, этническому, половому, возрастному и другим признакам.
В частности, мы следим за соблюдением прав работников, обращая особое внимание на защиту прав женщин. </t>
  </si>
  <si>
    <t>1.11.5</t>
  </si>
  <si>
    <t>1.11.6</t>
  </si>
  <si>
    <t>1.11.7</t>
  </si>
  <si>
    <t>1.11.8</t>
  </si>
  <si>
    <t>Доля мужчин</t>
  </si>
  <si>
    <t>1.11.9</t>
  </si>
  <si>
    <t>1.11.10</t>
  </si>
  <si>
    <t>Доля женщин</t>
  </si>
  <si>
    <t>1.11.11</t>
  </si>
  <si>
    <t>1.11.12</t>
  </si>
  <si>
    <t>1.11.13</t>
  </si>
  <si>
    <t>1.11.14</t>
  </si>
  <si>
    <t>1.11.15</t>
  </si>
  <si>
    <t>1.11.16</t>
  </si>
  <si>
    <t>Доля работников до 30</t>
  </si>
  <si>
    <t>1.11.17</t>
  </si>
  <si>
    <t>1.11.18</t>
  </si>
  <si>
    <t>1.11.19</t>
  </si>
  <si>
    <t>1.11.20</t>
  </si>
  <si>
    <t>1.11.21</t>
  </si>
  <si>
    <t>1.11.22</t>
  </si>
  <si>
    <t>Доля работников от 30 до 50</t>
  </si>
  <si>
    <t>1.11.23</t>
  </si>
  <si>
    <t>1.11.24</t>
  </si>
  <si>
    <t>1.11.25</t>
  </si>
  <si>
    <t>1.11.26</t>
  </si>
  <si>
    <t>1.11.27</t>
  </si>
  <si>
    <t>Старше 50</t>
  </si>
  <si>
    <t>1.11.28</t>
  </si>
  <si>
    <t>Доля работников старше 50</t>
  </si>
  <si>
    <t>1.11.29</t>
  </si>
  <si>
    <t>1.11.30</t>
  </si>
  <si>
    <t>1.11.31</t>
  </si>
  <si>
    <t>1.11.32</t>
  </si>
  <si>
    <t>1.11.33</t>
  </si>
  <si>
    <t>1.11.34</t>
  </si>
  <si>
    <t>1.11.35</t>
  </si>
  <si>
    <t>Списочная численность постоянных работников на конец года</t>
  </si>
  <si>
    <t>1.11.36</t>
  </si>
  <si>
    <t>1.11.37</t>
  </si>
  <si>
    <t>1.11.38</t>
  </si>
  <si>
    <t>1.11.39</t>
  </si>
  <si>
    <t>1.11.40</t>
  </si>
  <si>
    <t>Списочная численность временных работников на конец года</t>
  </si>
  <si>
    <t>1.11.41</t>
  </si>
  <si>
    <t>1.11.42</t>
  </si>
  <si>
    <t>1.11.43</t>
  </si>
  <si>
    <t>1.11.44</t>
  </si>
  <si>
    <t>1.11.45</t>
  </si>
  <si>
    <t>1.11.46</t>
  </si>
  <si>
    <t>1.11.47</t>
  </si>
  <si>
    <t>Списочная численность работников с занятостью на полный рабочий день на конец года</t>
  </si>
  <si>
    <t>1.11.48</t>
  </si>
  <si>
    <t>1.11.49</t>
  </si>
  <si>
    <t>1.11.50</t>
  </si>
  <si>
    <t>1.11.51</t>
  </si>
  <si>
    <t>1.11.52</t>
  </si>
  <si>
    <t>Списочная численность работников с занятостью на неполный рабочий день на конец года</t>
  </si>
  <si>
    <t>1.11.53</t>
  </si>
  <si>
    <t>1.11.54</t>
  </si>
  <si>
    <t>1.11.55</t>
  </si>
  <si>
    <t>1.11.56</t>
  </si>
  <si>
    <t>1.11.57</t>
  </si>
  <si>
    <t>1.11.58</t>
  </si>
  <si>
    <t>1.11.59</t>
  </si>
  <si>
    <t>1.11.60</t>
  </si>
  <si>
    <t>1.11.61</t>
  </si>
  <si>
    <t>1.11.62</t>
  </si>
  <si>
    <t>1.11.63</t>
  </si>
  <si>
    <t>1.11.64</t>
  </si>
  <si>
    <t>1.11.65</t>
  </si>
  <si>
    <t>1.11.66</t>
  </si>
  <si>
    <t>1.11.67</t>
  </si>
  <si>
    <t>1.11.68</t>
  </si>
  <si>
    <t>1.11.69</t>
  </si>
  <si>
    <t>1.11.70</t>
  </si>
  <si>
    <t>1.11.71</t>
  </si>
  <si>
    <t>1.11.72</t>
  </si>
  <si>
    <t>1.11.73</t>
  </si>
  <si>
    <t>GRI 405-1</t>
  </si>
  <si>
    <t>1.11.74</t>
  </si>
  <si>
    <t>Персонал с ограниченными возможностями здоровья</t>
  </si>
  <si>
    <t>1.11.75</t>
  </si>
  <si>
    <t>1.11.76</t>
  </si>
  <si>
    <t>1.11.77</t>
  </si>
  <si>
    <t>1.11.78</t>
  </si>
  <si>
    <t>1.11.79</t>
  </si>
  <si>
    <t>1.11.80</t>
  </si>
  <si>
    <t>1.11.81</t>
  </si>
  <si>
    <t>1.11.82</t>
  </si>
  <si>
    <t>1.11.83</t>
  </si>
  <si>
    <t>1.11.84</t>
  </si>
  <si>
    <t>1.11.85</t>
  </si>
  <si>
    <t>1.11.86</t>
  </si>
  <si>
    <t>1.11.87</t>
  </si>
  <si>
    <t>1.11.88</t>
  </si>
  <si>
    <t>1.11.89</t>
  </si>
  <si>
    <t>1.11.90</t>
  </si>
  <si>
    <t>1.11.91</t>
  </si>
  <si>
    <t>1.11.92</t>
  </si>
  <si>
    <t>1.11.93</t>
  </si>
  <si>
    <t>1.11.94</t>
  </si>
  <si>
    <t>1.11.95</t>
  </si>
  <si>
    <t>1.11.96</t>
  </si>
  <si>
    <t>1.12.1</t>
  </si>
  <si>
    <t>1.12.3</t>
  </si>
  <si>
    <t>Мы вносим свой вклад в конкурентоспособность и устойчивость рынка труда к изменениям путем содействия переквалификации кадров и развития персонала. Развитие человеческого капитала через наращивание кадрового потенциала, усиление компетенций работников в новых областях и непрерывное повышение их квалификации, основываясь на лучших мировых практиках, является одной из стратегических задач Фонда.</t>
  </si>
  <si>
    <t>1.12.5</t>
  </si>
  <si>
    <t>GRI 404-1</t>
  </si>
  <si>
    <t>1.12.6</t>
  </si>
  <si>
    <t>Общее количество часов обучения в год</t>
  </si>
  <si>
    <t>часов</t>
  </si>
  <si>
    <t>1.12.7</t>
  </si>
  <si>
    <t>1.12.8</t>
  </si>
  <si>
    <t>1.12.9</t>
  </si>
  <si>
    <t>Среднее количество часов обучение на одного работника в год</t>
  </si>
  <si>
    <t>1.12.10</t>
  </si>
  <si>
    <t xml:space="preserve">По гендерным группам: </t>
  </si>
  <si>
    <t>1.12.11</t>
  </si>
  <si>
    <t xml:space="preserve">Мужчины </t>
  </si>
  <si>
    <t>1.12.12</t>
  </si>
  <si>
    <t xml:space="preserve">Женщины </t>
  </si>
  <si>
    <t>1.12.13</t>
  </si>
  <si>
    <t>По категориям персонала:</t>
  </si>
  <si>
    <t>1.12.14</t>
  </si>
  <si>
    <t>Административно-управленческий персонал</t>
  </si>
  <si>
    <t>1.12.15</t>
  </si>
  <si>
    <t>Производственный персонал</t>
  </si>
  <si>
    <t>1.12.16</t>
  </si>
  <si>
    <t>1.12.17</t>
  </si>
  <si>
    <t>GRI 404-3</t>
  </si>
  <si>
    <t>1.12.18</t>
  </si>
  <si>
    <t>Доля работников, получивших регулярную оценку производительности и развития карьеры</t>
  </si>
  <si>
    <t>1.12.19</t>
  </si>
  <si>
    <t>1.12.20</t>
  </si>
  <si>
    <t>1.12.21</t>
  </si>
  <si>
    <t>1.12.22</t>
  </si>
  <si>
    <t>1.12.23</t>
  </si>
  <si>
    <t>1.12.24</t>
  </si>
  <si>
    <t>1.13.1</t>
  </si>
  <si>
    <t>Охрана труда и производственная безопасность</t>
  </si>
  <si>
    <t>1.13.3</t>
  </si>
  <si>
    <t xml:space="preserve">Важной частью нашей стратегии является обеспечение производственной безопасности и следование принципу «нулевого травматизма Vision Zero». Наша деятельность соответствует международным стандартам ISO 45001-2018 «Система менеджмента в области охраны здоровья и безопасности труда», которая распространяется на всех работников Группы Фонда.
Мы постоянно совершенствуем работу системы по обеспечению безопасности наших работников и безаварийного производства на объектах. </t>
  </si>
  <si>
    <t>1.13.5</t>
  </si>
  <si>
    <t>GRI 403-8</t>
  </si>
  <si>
    <t>1.13.6</t>
  </si>
  <si>
    <t>Система управления вопросами охраны труда и промышленной безопасности</t>
  </si>
  <si>
    <t>1.13.7</t>
  </si>
  <si>
    <t>Количество человек, охваченных системой управления охраной труда и промышленной безопасностью</t>
  </si>
  <si>
    <t>1.13.8</t>
  </si>
  <si>
    <t>Количество человек, охваченных системой управления охраной труда и промышленной безопасностью, прошедшей процедуру внутреннего аудита (системы производственного контроля)</t>
  </si>
  <si>
    <t>1.13.10</t>
  </si>
  <si>
    <t>Количество дочерних зависимых организаций (включая материнскую компанию), имеющих сертификат соответствия ISO 45001-2018</t>
  </si>
  <si>
    <t>1.13.11</t>
  </si>
  <si>
    <t>1.13.12</t>
  </si>
  <si>
    <t>GRI 403-9</t>
  </si>
  <si>
    <t>1.13.13</t>
  </si>
  <si>
    <t>Показатели производственного травматизма по Группе (штатные работники)</t>
  </si>
  <si>
    <t>1.13.14</t>
  </si>
  <si>
    <t>Количество пострадавших при несчастных случаях, связанных с трудовой деятельностью (в том числе погибшие)</t>
  </si>
  <si>
    <t>1.13.15</t>
  </si>
  <si>
    <t>Количество погибших при несчастных случаях, связанных с трудовой деятельностью</t>
  </si>
  <si>
    <t>1.13.16</t>
  </si>
  <si>
    <t>Количество тяжелых травм, связанных с производственной деятельностью</t>
  </si>
  <si>
    <t>1.13.17</t>
  </si>
  <si>
    <t>Коэффициент частоты производственных травм с временной потерей трудоспособности (LTIFR*)</t>
  </si>
  <si>
    <t>коэфф.</t>
  </si>
  <si>
    <t>1.13.18</t>
  </si>
  <si>
    <t>Коэффициент несчастных случаев со смертельным исходом</t>
  </si>
  <si>
    <t>1.13.19</t>
  </si>
  <si>
    <t>Коэффициент тяжелых травм, связанных с производственной деятельностью</t>
  </si>
  <si>
    <t>1.13.20</t>
  </si>
  <si>
    <t>1.13.21</t>
  </si>
  <si>
    <t>Количество отработанных человеко-часов</t>
  </si>
  <si>
    <t>человеко-часов</t>
  </si>
  <si>
    <t>1.13.22</t>
  </si>
  <si>
    <t xml:space="preserve">* LTIFR (коэффициент травм с потерей рабочего времени) - количество работников компании, пострадавших в несчастных случаях с потерей трудоспособности, относящихся к легкой и тяжелой производственной травме согласно заключению о степени тяжести производственной травмы (в т.ч. погибшие), умноженное на 1 миллион человеко-часов и деленное на общее количество отработанных человеко-часов за 12 отчетных месяцев. </t>
  </si>
  <si>
    <t>1.13.23</t>
  </si>
  <si>
    <t>1.13.24</t>
  </si>
  <si>
    <t>Показатели дорожно-транспортных происшествий</t>
  </si>
  <si>
    <t>1.13.25</t>
  </si>
  <si>
    <t>Количество всех дорожно-транспортных происшествий</t>
  </si>
  <si>
    <t>1.13.26</t>
  </si>
  <si>
    <t>Коэффициент дорожно-транспортных происшествий (коэффициент)</t>
  </si>
  <si>
    <t>1.13.27</t>
  </si>
  <si>
    <t>1.13.28</t>
  </si>
  <si>
    <t>Показатели охраны здоровья</t>
  </si>
  <si>
    <t>1.13.29</t>
  </si>
  <si>
    <t>Количество смертельных случаев, не связанных с трудовой деятельностью по причине ухудшения здоровья</t>
  </si>
  <si>
    <t>1.13.30</t>
  </si>
  <si>
    <t>Количество работников, состоящих на «Д» учете</t>
  </si>
  <si>
    <t>1.13.31</t>
  </si>
  <si>
    <t>Количество работников, прошедших периодический медицинский осмотр в соответствие с законодательством РК</t>
  </si>
  <si>
    <t>1.13.32</t>
  </si>
  <si>
    <t>1.13.33</t>
  </si>
  <si>
    <t>Показатели чрезвычайных ситуаций</t>
  </si>
  <si>
    <t>1.13.34</t>
  </si>
  <si>
    <t>Количество пожаров</t>
  </si>
  <si>
    <t>1.13.35</t>
  </si>
  <si>
    <t>Количество аварий</t>
  </si>
  <si>
    <t>1.13.36</t>
  </si>
  <si>
    <t>Количество инцидентов*</t>
  </si>
  <si>
    <t>1.13.37</t>
  </si>
  <si>
    <t>1.13.38</t>
  </si>
  <si>
    <t>* Рост связан с пересмотром методики регистрации инцидентов.</t>
  </si>
  <si>
    <t>1.13.39</t>
  </si>
  <si>
    <t>1.13.40</t>
  </si>
  <si>
    <t>Затраты на охрану труда и промышленную безопасность</t>
  </si>
  <si>
    <t>1.13.41</t>
  </si>
  <si>
    <t>Сумма затраченных денежных средств для обеспечения требований в области производственной безопасности, в том числе по направлениям:</t>
  </si>
  <si>
    <t>1.13.42</t>
  </si>
  <si>
    <t>Охрана труда</t>
  </si>
  <si>
    <t>1.13.43</t>
  </si>
  <si>
    <t xml:space="preserve">Пожарная безопасность </t>
  </si>
  <si>
    <t>1.13.44</t>
  </si>
  <si>
    <t>Промышленная безопасность</t>
  </si>
  <si>
    <t>1.13.45</t>
  </si>
  <si>
    <t>1.13.46</t>
  </si>
  <si>
    <t>1.15.1</t>
  </si>
  <si>
    <t>1.15.2</t>
  </si>
  <si>
    <t>GRI 2-9</t>
  </si>
  <si>
    <t>1.15.3</t>
  </si>
  <si>
    <t>Совет директоров Фонда</t>
  </si>
  <si>
    <t>1.15.4</t>
  </si>
  <si>
    <t xml:space="preserve">Председатель Совета директоров </t>
  </si>
  <si>
    <t>Джон Дудас</t>
  </si>
  <si>
    <t>Смаилов Алихан Асханович</t>
  </si>
  <si>
    <t>Бектенов Олжас Абаевич</t>
  </si>
  <si>
    <t>1.15.5</t>
  </si>
  <si>
    <t>Независимые директора в Совете директоров</t>
  </si>
  <si>
    <t>1.15.6</t>
  </si>
  <si>
    <t>Доля независимых членов в Совете директоров</t>
  </si>
  <si>
    <t>1.15.7</t>
  </si>
  <si>
    <t>Председатель Правления в Совете директоров</t>
  </si>
  <si>
    <t>Есимов Ахметжан Смагулович</t>
  </si>
  <si>
    <t>Саткалиев Алмасадам Майданович</t>
  </si>
  <si>
    <t>Жакупов Нурлан Каршагович</t>
  </si>
  <si>
    <t>1.15.8</t>
  </si>
  <si>
    <t>Количество проведенных заседаний</t>
  </si>
  <si>
    <t>1.15.9</t>
  </si>
  <si>
    <t>1.15.10</t>
  </si>
  <si>
    <t>1.15.11</t>
  </si>
  <si>
    <t>Структура Правления Фонда</t>
  </si>
  <si>
    <t>1.15.12</t>
  </si>
  <si>
    <t>1.15.13</t>
  </si>
  <si>
    <t>1.15.14</t>
  </si>
  <si>
    <t>1.15.15</t>
  </si>
  <si>
    <t>1.15.16</t>
  </si>
  <si>
    <t>1.15.17</t>
  </si>
  <si>
    <t>1.15.18</t>
  </si>
  <si>
    <t>1.15.19</t>
  </si>
  <si>
    <t>1.15.20</t>
  </si>
  <si>
    <t>Правление Группы Фонда</t>
  </si>
  <si>
    <t>1.15.21</t>
  </si>
  <si>
    <t>Количество членов</t>
  </si>
  <si>
    <t>1.15.22</t>
  </si>
  <si>
    <t>1.15.23</t>
  </si>
  <si>
    <t>1.15.24</t>
  </si>
  <si>
    <t>Доля женщин в Правлении</t>
  </si>
  <si>
    <t>1.16.1</t>
  </si>
  <si>
    <t>Созданная и распределенная экономическая стоимость</t>
  </si>
  <si>
    <t>1.16.2</t>
  </si>
  <si>
    <t>1.16.3</t>
  </si>
  <si>
    <t>GRI 201-1</t>
  </si>
  <si>
    <t>1.16.4</t>
  </si>
  <si>
    <t>Созданная прямая экономическая стоимость</t>
  </si>
  <si>
    <t>1.16.5</t>
  </si>
  <si>
    <t>Суммарные доходы</t>
  </si>
  <si>
    <t>1.16.6</t>
  </si>
  <si>
    <t>Распределенная экономическая стоимость</t>
  </si>
  <si>
    <t>1.16.7</t>
  </si>
  <si>
    <t>Суммарные расходы</t>
  </si>
  <si>
    <t>1.16.8</t>
  </si>
  <si>
    <t>операционные расходы</t>
  </si>
  <si>
    <t>1.16.9</t>
  </si>
  <si>
    <t>заработная плата и другие выплаты и льготы сотрудникам</t>
  </si>
  <si>
    <t>1.16.10</t>
  </si>
  <si>
    <t>выплаты поставщикам капитала</t>
  </si>
  <si>
    <t>1.16.11</t>
  </si>
  <si>
    <t>выплаты государству</t>
  </si>
  <si>
    <t>1.16.12</t>
  </si>
  <si>
    <t>инвестиции в местные сообщества</t>
  </si>
  <si>
    <t>Нераспределенная экономическая стоимость</t>
  </si>
  <si>
    <t>1.17.1</t>
  </si>
  <si>
    <t>Практика закупок</t>
  </si>
  <si>
    <t>1.17.2</t>
  </si>
  <si>
    <t>GRI 204-1</t>
  </si>
  <si>
    <t>1.17.3</t>
  </si>
  <si>
    <t>Всего закупленных товаров и услуг</t>
  </si>
  <si>
    <t>1.17.4</t>
  </si>
  <si>
    <t>Закупки, проведенные способом из одного источника</t>
  </si>
  <si>
    <t>1.17.5</t>
  </si>
  <si>
    <t>1.17.6</t>
  </si>
  <si>
    <t xml:space="preserve"> Закупки, проведенные способом запроса ценовых предложений</t>
  </si>
  <si>
    <t>1.17.7</t>
  </si>
  <si>
    <t>1.17.8</t>
  </si>
  <si>
    <t xml:space="preserve"> Закупки, проведенные способом открытого тендера</t>
  </si>
  <si>
    <t>1.17.9</t>
  </si>
  <si>
    <t>1.17.10</t>
  </si>
  <si>
    <t xml:space="preserve"> Закупки путём проведения конкурентных переговоров</t>
  </si>
  <si>
    <t>1.17.11</t>
  </si>
  <si>
    <t>1.17.12</t>
  </si>
  <si>
    <t xml:space="preserve"> Закупки в рамках внутрихолдинговой кооперации</t>
  </si>
  <si>
    <t>1.17.13</t>
  </si>
  <si>
    <t>1.17.14</t>
  </si>
  <si>
    <t xml:space="preserve">Доля закупа у отечественных поставщиков </t>
  </si>
  <si>
    <t>1.18.1</t>
  </si>
  <si>
    <t>1.18.2</t>
  </si>
  <si>
    <t>GRI 205-3</t>
  </si>
  <si>
    <t>1.18.3</t>
  </si>
  <si>
    <t>Общее количество подтвержденных случаев коррупции</t>
  </si>
  <si>
    <t>1.18.4</t>
  </si>
  <si>
    <t>Общее количество случаев увольнения или наказания работников за коррупционные действия</t>
  </si>
  <si>
    <t>1.18.5</t>
  </si>
  <si>
    <t>Общее количество подтвержденных случаев невозобновления или расторжения контрактов с деловыми партнерами из-за нарушений, связанных с коррупцией</t>
  </si>
  <si>
    <t>1.18.6</t>
  </si>
  <si>
    <t>Публичные судебные дела о коррупции, возбужденные против организации или ее работников в течение отчетного периода, и результаты рассмотрения таких дел</t>
  </si>
  <si>
    <t>1.18.7</t>
  </si>
  <si>
    <t>1.18.8</t>
  </si>
  <si>
    <t>GRI 418-1</t>
  </si>
  <si>
    <t>1.18.9</t>
  </si>
  <si>
    <t>Общее количество обоснованных жалоб, полученных относительно нарушения конфиденциальности клиентов, с разбивкой по категориям, из них:</t>
  </si>
  <si>
    <t>1.18.10</t>
  </si>
  <si>
    <t>кол-во жалоб, полученных от сторонних лиц и обоснованные организацией</t>
  </si>
  <si>
    <t>1.18.11</t>
  </si>
  <si>
    <t>кол-во жалоб, полученных от контролирующих органов</t>
  </si>
  <si>
    <t>1.18.12</t>
  </si>
  <si>
    <t>Общее количество выявленных утечек, краж или потерь данных клиентов</t>
  </si>
  <si>
    <t>1.18.13</t>
  </si>
  <si>
    <t>1.18.14</t>
  </si>
  <si>
    <t>GRI 205-2</t>
  </si>
  <si>
    <t>1.18.15</t>
  </si>
  <si>
    <t>Бизнес-партнеры</t>
  </si>
  <si>
    <t>1.18.16</t>
  </si>
  <si>
    <t>Количество и доля работников, ознакомленных с антикоррупционными политиками и процедурами</t>
  </si>
  <si>
    <t>1.18.17</t>
  </si>
  <si>
    <t>1.18.18</t>
  </si>
  <si>
    <t>Количество и доля работников, прошедших антикоррупционный тренинг</t>
  </si>
  <si>
    <t>1.18.19</t>
  </si>
  <si>
    <t>1.19.1</t>
  </si>
  <si>
    <t>1.19.2</t>
  </si>
  <si>
    <t>1.19.3</t>
  </si>
  <si>
    <t>Ключевые производственные показатели</t>
  </si>
  <si>
    <t>1.19.4</t>
  </si>
  <si>
    <t>Нефтегазовый сектор</t>
  </si>
  <si>
    <t>1.19.5</t>
  </si>
  <si>
    <t>Добыча нефти и газового конденсата</t>
  </si>
  <si>
    <t>тыс. тонн/год</t>
  </si>
  <si>
    <t>1.19.6</t>
  </si>
  <si>
    <t>Добыча нефти и газового конденсата (в сутки)</t>
  </si>
  <si>
    <t>тыс. тонн/сутки</t>
  </si>
  <si>
    <t>1.19.7</t>
  </si>
  <si>
    <t>Добыча природного и попутного газа</t>
  </si>
  <si>
    <t>млн м3/год</t>
  </si>
  <si>
    <t>1.19.8</t>
  </si>
  <si>
    <t>Добыча природного и попутного газа (в сутки)</t>
  </si>
  <si>
    <t>тыс. м3/сутки</t>
  </si>
  <si>
    <t>1.19.9</t>
  </si>
  <si>
    <t>Количество участков бурения (с долей более 50%)</t>
  </si>
  <si>
    <t>1.19.10</t>
  </si>
  <si>
    <t>тыс. тонн</t>
  </si>
  <si>
    <t>1.19.11</t>
  </si>
  <si>
    <t>Производство нефтепродуктов, в т.ч.</t>
  </si>
  <si>
    <t>1.19.12</t>
  </si>
  <si>
    <t>1.19.13</t>
  </si>
  <si>
    <t>1.19.14</t>
  </si>
  <si>
    <t>Вакуумный газойль (ВГО)</t>
  </si>
  <si>
    <t>1.19.15</t>
  </si>
  <si>
    <t>Параксилол</t>
  </si>
  <si>
    <t>1.19.16</t>
  </si>
  <si>
    <t>1.19.17</t>
  </si>
  <si>
    <t>Бензол</t>
  </si>
  <si>
    <t>1.19.18</t>
  </si>
  <si>
    <t>Кокс</t>
  </si>
  <si>
    <t>1.19.19</t>
  </si>
  <si>
    <t>Сжиженный газ</t>
  </si>
  <si>
    <t>1.19.20</t>
  </si>
  <si>
    <t>Сера</t>
  </si>
  <si>
    <t>1.19.21</t>
  </si>
  <si>
    <t>Авиационное топливо</t>
  </si>
  <si>
    <t>1.19.22</t>
  </si>
  <si>
    <t>1.19.23</t>
  </si>
  <si>
    <t>Битум</t>
  </si>
  <si>
    <t>1.19.24</t>
  </si>
  <si>
    <t>Товарная нефть</t>
  </si>
  <si>
    <t>1.19.25</t>
  </si>
  <si>
    <t>Сырье для тех. углерода</t>
  </si>
  <si>
    <t>1.19.26</t>
  </si>
  <si>
    <t>Легкая нафта</t>
  </si>
  <si>
    <t>1.19.27</t>
  </si>
  <si>
    <t>Пропилен</t>
  </si>
  <si>
    <t>1.19.28</t>
  </si>
  <si>
    <t>Другое (указать)</t>
  </si>
  <si>
    <r>
      <t>388</t>
    </r>
    <r>
      <rPr>
        <sz val="11"/>
        <rFont val="Arial"/>
        <family val="2"/>
      </rPr>
      <t> </t>
    </r>
  </si>
  <si>
    <t>1.19.29</t>
  </si>
  <si>
    <t>Установленная мощность переработки</t>
  </si>
  <si>
    <t>1.19.30</t>
  </si>
  <si>
    <t>Транспортировка природного газа, в т.ч.</t>
  </si>
  <si>
    <t>млрд м3</t>
  </si>
  <si>
    <t>1.19.31</t>
  </si>
  <si>
    <t>по магистральным газопроводам</t>
  </si>
  <si>
    <t>млн м3</t>
  </si>
  <si>
    <t>1.19.32</t>
  </si>
  <si>
    <t>по газораспределительным сетям</t>
  </si>
  <si>
    <t>1.19.33</t>
  </si>
  <si>
    <t>Транспортировка нефти, в т.ч.</t>
  </si>
  <si>
    <t>1.19.34</t>
  </si>
  <si>
    <t>по магистральным трубопроводам</t>
  </si>
  <si>
    <t>1.19.35</t>
  </si>
  <si>
    <t>морским сообщением (танкеры)</t>
  </si>
  <si>
    <t>1.19.36</t>
  </si>
  <si>
    <t>Энергетика</t>
  </si>
  <si>
    <t>1.19.37</t>
  </si>
  <si>
    <t>Объем производства электроэнергии, в т.ч.</t>
  </si>
  <si>
    <t>млрд кВт*ч</t>
  </si>
  <si>
    <t>1.19.38</t>
  </si>
  <si>
    <t>на угле</t>
  </si>
  <si>
    <t>1.19.39</t>
  </si>
  <si>
    <t>на газе природном</t>
  </si>
  <si>
    <t>1.19.40</t>
  </si>
  <si>
    <t>на мазуте</t>
  </si>
  <si>
    <t>1.19.41</t>
  </si>
  <si>
    <t>ГЭС</t>
  </si>
  <si>
    <t>1.19.42</t>
  </si>
  <si>
    <t>ВЭС</t>
  </si>
  <si>
    <t>1.19.43</t>
  </si>
  <si>
    <t>СЭС</t>
  </si>
  <si>
    <t>1.19.44</t>
  </si>
  <si>
    <t>Производство электроэнергии от турбины ТОО «СКЗ-U»</t>
  </si>
  <si>
    <t>1.19.45</t>
  </si>
  <si>
    <t>Протяженность воздушных и кабельных линий (ЛЭП 0,4-220 кВ)</t>
  </si>
  <si>
    <t>км</t>
  </si>
  <si>
    <t>1.19.46</t>
  </si>
  <si>
    <t>Протяженность воздушных и кабельных линий (ЛЭП 330-500 кВ)</t>
  </si>
  <si>
    <t>1.19.47</t>
  </si>
  <si>
    <t>Протяженность воздушных и кабельных линий (ЛЭП 1150 кВ)</t>
  </si>
  <si>
    <t>Объём отпуска электроэнергии</t>
  </si>
  <si>
    <t>млн кВт·ч</t>
  </si>
  <si>
    <t>1.19.48</t>
  </si>
  <si>
    <t>Объем добычи угля</t>
  </si>
  <si>
    <t>млн тонн</t>
  </si>
  <si>
    <t>1.19.49</t>
  </si>
  <si>
    <t>Химическая отрасль</t>
  </si>
  <si>
    <t>1.19.50</t>
  </si>
  <si>
    <t>Серная кислота</t>
  </si>
  <si>
    <t>1.19.51</t>
  </si>
  <si>
    <t>Жидкий гербицид</t>
  </si>
  <si>
    <t>тыс. литров</t>
  </si>
  <si>
    <t>1.19.52</t>
  </si>
  <si>
    <t>Гранулированный гербицид</t>
  </si>
  <si>
    <t>1.19.53</t>
  </si>
  <si>
    <t>БОПП</t>
  </si>
  <si>
    <t>1.19.54</t>
  </si>
  <si>
    <t>ПМ</t>
  </si>
  <si>
    <t>тыс. шт.</t>
  </si>
  <si>
    <t>1.19.55</t>
  </si>
  <si>
    <t>Добыча и переработка полезных ископаемых</t>
  </si>
  <si>
    <t>1.19.56</t>
  </si>
  <si>
    <t>Объем добычи природного урана</t>
  </si>
  <si>
    <t>1.19.57</t>
  </si>
  <si>
    <t>Объем производства урановой продукции</t>
  </si>
  <si>
    <t>1.19.58</t>
  </si>
  <si>
    <t>Объем производства редких металлов</t>
  </si>
  <si>
    <t>1.19.59</t>
  </si>
  <si>
    <t>Объем добычи и переработки руды</t>
  </si>
  <si>
    <t>1.19.60</t>
  </si>
  <si>
    <t>Производство готовой продукции: аффинированное золото</t>
  </si>
  <si>
    <t>1.19.61</t>
  </si>
  <si>
    <t>Производство готовой продукции: аффинированное серебро</t>
  </si>
  <si>
    <t>1.19.62</t>
  </si>
  <si>
    <t>Производство готовой продукции: кремний</t>
  </si>
  <si>
    <t>1.19.63</t>
  </si>
  <si>
    <t>Производство готовой продукции: кварц</t>
  </si>
  <si>
    <t>1.19.64</t>
  </si>
  <si>
    <t>Общий объем экспорта продукции в натуральных величинах</t>
  </si>
  <si>
    <t>1.19.65</t>
  </si>
  <si>
    <t>Объем реализации U3O8 (консолидированный)</t>
  </si>
  <si>
    <t>1.19.66</t>
  </si>
  <si>
    <t>вкл. объем реализации Компании</t>
  </si>
  <si>
    <t>1.19.67</t>
  </si>
  <si>
    <t>Объем продаж редких металлов</t>
  </si>
  <si>
    <t>1.19.68</t>
  </si>
  <si>
    <t>Бериллиевая продукция</t>
  </si>
  <si>
    <t>1.19.69</t>
  </si>
  <si>
    <t>Танталовая продукция</t>
  </si>
  <si>
    <t>1.19.70</t>
  </si>
  <si>
    <t>Ниобиевая продукция</t>
  </si>
  <si>
    <t>1.19.71</t>
  </si>
  <si>
    <t>Услуги связи</t>
  </si>
  <si>
    <t>1.19.72</t>
  </si>
  <si>
    <t>Число фиксированных линий</t>
  </si>
  <si>
    <t>тыс. линий</t>
  </si>
  <si>
    <t>1.19.73</t>
  </si>
  <si>
    <t>Количество абонентов широкополосного доступа</t>
  </si>
  <si>
    <t>тыс. портов</t>
  </si>
  <si>
    <t>1.19.74</t>
  </si>
  <si>
    <t>Количество абонентов платного ТВ</t>
  </si>
  <si>
    <t>тыс. точек</t>
  </si>
  <si>
    <t>1.19.75</t>
  </si>
  <si>
    <t>Количество абонентов мобильной связи</t>
  </si>
  <si>
    <t>млн. абонентов</t>
  </si>
  <si>
    <t>1.19.76</t>
  </si>
  <si>
    <t>Авиаперевозки</t>
  </si>
  <si>
    <t>1.19.77</t>
  </si>
  <si>
    <t>Количество вылетов</t>
  </si>
  <si>
    <t>1.19.78</t>
  </si>
  <si>
    <t>Средний возраст флота</t>
  </si>
  <si>
    <t>кол-во лет</t>
  </si>
  <si>
    <t>1.19.79</t>
  </si>
  <si>
    <t>Предельный пассажирооборот (Available Seat Kilometres)</t>
  </si>
  <si>
    <t>1.19.80</t>
  </si>
  <si>
    <t>1.19.81</t>
  </si>
  <si>
    <t>Пассажиропоток</t>
  </si>
  <si>
    <t>млрд п-км</t>
  </si>
  <si>
    <t>1.19.82</t>
  </si>
  <si>
    <t>Грузооборот</t>
  </si>
  <si>
    <t>млрд тонн/км</t>
  </si>
  <si>
    <t>1.19.83</t>
  </si>
  <si>
    <t>Почтовые услуги</t>
  </si>
  <si>
    <t>1.19.84</t>
  </si>
  <si>
    <t>тыс. ед.</t>
  </si>
  <si>
    <t>1.19.85</t>
  </si>
  <si>
    <t>Грузооборот (всего)</t>
  </si>
  <si>
    <t>млрд. т км брутто</t>
  </si>
  <si>
    <t>1.19.86</t>
  </si>
  <si>
    <t>Грузооборот (электровозы)</t>
  </si>
  <si>
    <t>1.19.87</t>
  </si>
  <si>
    <t>Грузооборот (тепловозы)</t>
  </si>
  <si>
    <t>1.19.88</t>
  </si>
  <si>
    <t>Объем производства теплоэнергии</t>
  </si>
  <si>
    <t>тыс. Гкал</t>
  </si>
  <si>
    <t>1.19.89</t>
  </si>
  <si>
    <t>Авиационный пассажирооборот</t>
  </si>
  <si>
    <t>пкм</t>
  </si>
  <si>
    <r>
      <t>т CO</t>
    </r>
    <r>
      <rPr>
        <vertAlign val="subscript"/>
        <sz val="11"/>
        <color rgb="FF000000"/>
        <rFont val="Arial"/>
        <family val="2"/>
      </rPr>
      <t>2</t>
    </r>
    <r>
      <rPr>
        <sz val="11"/>
        <color rgb="FF000000"/>
        <rFont val="Arial"/>
        <family val="2"/>
      </rPr>
      <t>-экв./т УВС</t>
    </r>
  </si>
  <si>
    <t>тыс. т CO2-экв./млрд м3</t>
  </si>
  <si>
    <t>тыс. т CO2-экв./млн. кВт*ч</t>
  </si>
  <si>
    <t>тыс. т CO2-экв./тыс. Гкал</t>
  </si>
  <si>
    <t>т CO2-экв./тонн</t>
  </si>
  <si>
    <t>т CO2-экв./т УВС</t>
  </si>
  <si>
    <t>т CO2-экв./ млрд м3/км</t>
  </si>
  <si>
    <t>тыс. т CO2-экв./тыс. т выпускаемой
химической продукции</t>
  </si>
  <si>
    <t>тыс. ГДж/ млн. кВт·ч</t>
  </si>
  <si>
    <t>тыс. ГДж/млрд т·км брутто</t>
  </si>
  <si>
    <t>ГДж/т выпускаемой химической продукции</t>
  </si>
  <si>
    <t>Работники, принятые на работу в отчетном году, чел.</t>
  </si>
  <si>
    <t>Работники, с которыми расторгнуты ТД в отчетном году, чел.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3">
    <numFmt numFmtId="41" formatCode="_(* #,##0_);_(* \(#,##0\);_(* &quot;-&quot;_);_(@_)"/>
    <numFmt numFmtId="43" formatCode="_(* #,##0.00_);_(* \(#,##0.00\);_(* &quot;-&quot;??_);_(@_)"/>
    <numFmt numFmtId="164" formatCode=";;;"/>
    <numFmt numFmtId="165" formatCode="#,##0.0"/>
    <numFmt numFmtId="166" formatCode="0.0000"/>
    <numFmt numFmtId="167" formatCode="0.0"/>
    <numFmt numFmtId="168" formatCode="0.000000"/>
    <numFmt numFmtId="169" formatCode="_(* #,##0_);_(* \(#,##0\);_(* &quot;-&quot;??_);_(@_)"/>
    <numFmt numFmtId="170" formatCode="_(* #,##0.0_);_(* \(#,##0.0\);_(* &quot;-&quot;??_);_(@_)"/>
    <numFmt numFmtId="171" formatCode="0.0%"/>
    <numFmt numFmtId="172" formatCode="_(* #,##0.0_);_(* \(#,##0.0\);_(* &quot;-&quot;?_);_(@_)"/>
    <numFmt numFmtId="173" formatCode="_-* #,##0_-;\-* #,##0_-;_-* &quot;-&quot;_-;_-@_-"/>
    <numFmt numFmtId="174" formatCode="0.0000000"/>
  </numFmts>
  <fonts count="60" x14ac:knownFonts="1">
    <font>
      <sz val="12"/>
      <color theme="1"/>
      <name val="Aptos Narrow"/>
      <family val="2"/>
      <scheme val="minor"/>
    </font>
    <font>
      <sz val="12"/>
      <color theme="1"/>
      <name val="Aptos Narrow"/>
      <family val="2"/>
      <scheme val="minor"/>
    </font>
    <font>
      <u/>
      <sz val="12"/>
      <color theme="10"/>
      <name val="Aptos Narrow"/>
      <family val="2"/>
      <scheme val="minor"/>
    </font>
    <font>
      <b/>
      <sz val="14"/>
      <name val="Arial"/>
      <family val="2"/>
      <charset val="204"/>
    </font>
    <font>
      <sz val="11"/>
      <color theme="0"/>
      <name val="Aptos Narrow"/>
      <family val="2"/>
      <scheme val="minor"/>
    </font>
    <font>
      <b/>
      <sz val="14"/>
      <color theme="1"/>
      <name val="Aptos Narrow"/>
      <family val="2"/>
      <scheme val="minor"/>
    </font>
    <font>
      <b/>
      <sz val="12"/>
      <color theme="0"/>
      <name val="Arial"/>
      <family val="2"/>
      <charset val="204"/>
    </font>
    <font>
      <sz val="11"/>
      <color theme="1"/>
      <name val="Arial"/>
      <family val="2"/>
      <charset val="204"/>
    </font>
    <font>
      <sz val="10"/>
      <color theme="1"/>
      <name val="Arial"/>
      <family val="2"/>
    </font>
    <font>
      <b/>
      <sz val="12"/>
      <color rgb="FFFFFFFF"/>
      <name val="Arial"/>
      <family val="2"/>
      <charset val="204"/>
    </font>
    <font>
      <sz val="11"/>
      <color theme="0"/>
      <name val="Arial"/>
      <family val="2"/>
      <charset val="204"/>
    </font>
    <font>
      <b/>
      <sz val="14"/>
      <color theme="1"/>
      <name val="Arial"/>
      <family val="2"/>
      <charset val="204"/>
    </font>
    <font>
      <sz val="12"/>
      <color theme="1"/>
      <name val="Arial"/>
      <family val="2"/>
      <charset val="204"/>
    </font>
    <font>
      <b/>
      <sz val="11"/>
      <color theme="1"/>
      <name val="Arial"/>
      <family val="2"/>
      <charset val="204"/>
    </font>
    <font>
      <b/>
      <sz val="11"/>
      <color theme="0"/>
      <name val="Arial"/>
      <family val="2"/>
      <charset val="204"/>
    </font>
    <font>
      <b/>
      <sz val="12"/>
      <color theme="1"/>
      <name val="Arial"/>
      <family val="2"/>
      <charset val="204"/>
    </font>
    <font>
      <b/>
      <sz val="11"/>
      <name val="Arial"/>
      <family val="2"/>
      <charset val="204"/>
    </font>
    <font>
      <sz val="11"/>
      <name val="Arial"/>
      <family val="2"/>
      <charset val="204"/>
    </font>
    <font>
      <b/>
      <sz val="11"/>
      <color rgb="FFFF0000"/>
      <name val="Arial"/>
      <family val="2"/>
      <charset val="204"/>
    </font>
    <font>
      <b/>
      <sz val="11"/>
      <color rgb="FF000000"/>
      <name val="Arial"/>
      <family val="2"/>
      <charset val="204"/>
    </font>
    <font>
      <sz val="11"/>
      <color rgb="FF000000"/>
      <name val="Arial"/>
      <family val="2"/>
      <charset val="204"/>
    </font>
    <font>
      <b/>
      <sz val="11"/>
      <color theme="1"/>
      <name val="Arial"/>
      <family val="2"/>
    </font>
    <font>
      <b/>
      <sz val="11"/>
      <name val="Arial"/>
      <family val="2"/>
    </font>
    <font>
      <b/>
      <sz val="11"/>
      <color rgb="FF000000"/>
      <name val="Arial"/>
      <family val="2"/>
    </font>
    <font>
      <sz val="11"/>
      <color rgb="FF000000"/>
      <name val="Arial"/>
      <family val="2"/>
    </font>
    <font>
      <vertAlign val="subscript"/>
      <sz val="11"/>
      <color rgb="FF000000"/>
      <name val="Arial"/>
      <family val="2"/>
    </font>
    <font>
      <sz val="14"/>
      <color theme="1"/>
      <name val="Aptos Narrow"/>
      <family val="2"/>
      <scheme val="minor"/>
    </font>
    <font>
      <u/>
      <sz val="14"/>
      <color rgb="FF00B050"/>
      <name val="Arial"/>
      <family val="2"/>
      <charset val="204"/>
    </font>
    <font>
      <u/>
      <sz val="14"/>
      <color rgb="FFCC3300"/>
      <name val="Arial"/>
      <family val="2"/>
      <charset val="204"/>
    </font>
    <font>
      <b/>
      <sz val="14"/>
      <color rgb="FF000000"/>
      <name val="Arial"/>
      <family val="2"/>
      <charset val="204"/>
    </font>
    <font>
      <u/>
      <sz val="14"/>
      <color theme="10"/>
      <name val="Arial"/>
      <family val="2"/>
      <charset val="204"/>
    </font>
    <font>
      <u/>
      <sz val="14"/>
      <color theme="8" tint="-0.24994659260841701"/>
      <name val="Arial"/>
      <family val="2"/>
      <charset val="204"/>
    </font>
    <font>
      <sz val="14"/>
      <color rgb="FF000000"/>
      <name val="Arial"/>
      <family val="2"/>
      <charset val="204"/>
    </font>
    <font>
      <sz val="10"/>
      <color theme="0"/>
      <name val="Times New Roman"/>
      <family val="1"/>
      <charset val="204"/>
    </font>
    <font>
      <sz val="10"/>
      <color theme="1"/>
      <name val="Times New Roman"/>
      <family val="1"/>
      <charset val="204"/>
    </font>
    <font>
      <b/>
      <sz val="12"/>
      <name val="Arial"/>
      <family val="2"/>
      <charset val="204"/>
    </font>
    <font>
      <b/>
      <i/>
      <sz val="12"/>
      <color theme="1"/>
      <name val="Arial"/>
      <family val="2"/>
      <charset val="204"/>
    </font>
    <font>
      <sz val="12"/>
      <name val="Arial"/>
      <family val="2"/>
      <charset val="204"/>
    </font>
    <font>
      <sz val="10"/>
      <name val="Arial"/>
      <family val="2"/>
      <charset val="204"/>
    </font>
    <font>
      <sz val="12"/>
      <name val="Arial"/>
      <family val="2"/>
    </font>
    <font>
      <b/>
      <sz val="12"/>
      <name val="Arial"/>
      <family val="2"/>
    </font>
    <font>
      <i/>
      <sz val="12"/>
      <color theme="1"/>
      <name val="Arial"/>
      <family val="2"/>
      <charset val="204"/>
    </font>
    <font>
      <i/>
      <sz val="12"/>
      <name val="Arial"/>
      <family val="2"/>
      <charset val="204"/>
    </font>
    <font>
      <b/>
      <sz val="12"/>
      <color rgb="FF000000"/>
      <name val="Arial"/>
      <family val="2"/>
      <charset val="204"/>
    </font>
    <font>
      <sz val="8"/>
      <color theme="1"/>
      <name val="Calibri"/>
      <family val="2"/>
    </font>
    <font>
      <sz val="11"/>
      <name val="Arial"/>
      <family val="2"/>
    </font>
    <font>
      <sz val="12"/>
      <color theme="0"/>
      <name val="Arial"/>
      <family val="2"/>
      <charset val="204"/>
    </font>
    <font>
      <i/>
      <sz val="11"/>
      <color rgb="FF000000"/>
      <name val="Arial"/>
      <family val="2"/>
      <charset val="204"/>
    </font>
    <font>
      <i/>
      <sz val="10"/>
      <color theme="1"/>
      <name val="Arial"/>
      <family val="2"/>
      <charset val="204"/>
    </font>
    <font>
      <i/>
      <sz val="12"/>
      <color rgb="FF000000"/>
      <name val="Arial"/>
      <family val="2"/>
      <charset val="204"/>
    </font>
    <font>
      <sz val="12"/>
      <color rgb="FF000000"/>
      <name val="Arial"/>
      <family val="2"/>
      <charset val="204"/>
    </font>
    <font>
      <i/>
      <sz val="11"/>
      <color theme="1"/>
      <name val="Arial"/>
      <family val="2"/>
      <charset val="204"/>
    </font>
    <font>
      <sz val="11"/>
      <color theme="1"/>
      <name val="Arial"/>
      <family val="2"/>
    </font>
    <font>
      <i/>
      <sz val="10"/>
      <color rgb="FF000000"/>
      <name val="Arial"/>
      <family val="2"/>
      <charset val="204"/>
    </font>
    <font>
      <sz val="12"/>
      <color rgb="FFFFFFFF"/>
      <name val="Arial"/>
      <family val="2"/>
      <charset val="204"/>
    </font>
    <font>
      <sz val="10"/>
      <name val="Times New Roman"/>
      <family val="1"/>
      <charset val="204"/>
    </font>
    <font>
      <u/>
      <sz val="11"/>
      <color theme="10"/>
      <name val="Arial"/>
      <family val="2"/>
    </font>
    <font>
      <b/>
      <sz val="14"/>
      <color theme="1"/>
      <name val="Arial"/>
      <family val="2"/>
    </font>
    <font>
      <b/>
      <sz val="14"/>
      <color rgb="FFFFFFFF"/>
      <name val="Arial"/>
      <family val="2"/>
      <charset val="204"/>
    </font>
    <font>
      <sz val="14"/>
      <color theme="1"/>
      <name val="Arial"/>
      <family val="2"/>
      <charset val="204"/>
    </font>
  </fonts>
  <fills count="7">
    <fill>
      <patternFill patternType="none"/>
    </fill>
    <fill>
      <patternFill patternType="gray125"/>
    </fill>
    <fill>
      <patternFill patternType="solid">
        <fgColor rgb="FF002060"/>
        <bgColor indexed="64"/>
      </patternFill>
    </fill>
    <fill>
      <patternFill patternType="solid">
        <fgColor rgb="FFFFFFFF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2F2F2"/>
        <bgColor indexed="64"/>
      </patternFill>
    </fill>
    <fill>
      <patternFill patternType="solid">
        <fgColor theme="9" tint="0.79998168889431442"/>
        <bgColor indexed="64"/>
      </patternFill>
    </fill>
  </fills>
  <borders count="23">
    <border>
      <left/>
      <right/>
      <top/>
      <bottom/>
      <diagonal/>
    </border>
    <border>
      <left style="thin">
        <color theme="0"/>
      </left>
      <right/>
      <top style="thin">
        <color theme="0"/>
      </top>
      <bottom/>
      <diagonal/>
    </border>
    <border>
      <left style="thin">
        <color theme="0"/>
      </left>
      <right style="thin">
        <color theme="0"/>
      </right>
      <top style="thin">
        <color theme="0"/>
      </top>
      <bottom/>
      <diagonal/>
    </border>
    <border>
      <left/>
      <right/>
      <top style="thin">
        <color theme="1"/>
      </top>
      <bottom/>
      <diagonal/>
    </border>
    <border>
      <left/>
      <right/>
      <top style="thin">
        <color theme="1"/>
      </top>
      <bottom style="thin">
        <color theme="1"/>
      </bottom>
      <diagonal/>
    </border>
    <border>
      <left/>
      <right/>
      <top/>
      <bottom style="thin">
        <color theme="1"/>
      </bottom>
      <diagonal/>
    </border>
    <border>
      <left/>
      <right/>
      <top/>
      <bottom style="thin">
        <color auto="1"/>
      </bottom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/>
      <top style="thin">
        <color theme="1"/>
      </top>
      <bottom style="thin">
        <color auto="1"/>
      </bottom>
      <diagonal/>
    </border>
    <border>
      <left style="thin">
        <color theme="0"/>
      </left>
      <right/>
      <top style="thin">
        <color theme="0"/>
      </top>
      <bottom style="thin">
        <color theme="0"/>
      </bottom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theme="0"/>
      </bottom>
      <diagonal/>
    </border>
    <border>
      <left/>
      <right/>
      <top style="thin">
        <color auto="1"/>
      </top>
      <bottom/>
      <diagonal/>
    </border>
    <border>
      <left/>
      <right style="thin">
        <color theme="0"/>
      </right>
      <top style="thin">
        <color theme="0"/>
      </top>
      <bottom/>
      <diagonal/>
    </border>
    <border>
      <left/>
      <right/>
      <top/>
      <bottom style="thin">
        <color theme="0"/>
      </bottom>
      <diagonal/>
    </border>
    <border>
      <left/>
      <right style="thin">
        <color theme="0"/>
      </right>
      <top style="thin">
        <color theme="0"/>
      </top>
      <bottom style="thin">
        <color theme="0"/>
      </bottom>
      <diagonal/>
    </border>
    <border>
      <left/>
      <right/>
      <top style="thin">
        <color theme="0"/>
      </top>
      <bottom style="thin">
        <color theme="0"/>
      </bottom>
      <diagonal/>
    </border>
    <border>
      <left/>
      <right/>
      <top style="thin">
        <color theme="0"/>
      </top>
      <bottom style="thin">
        <color auto="1"/>
      </bottom>
      <diagonal/>
    </border>
    <border>
      <left/>
      <right/>
      <top style="thin">
        <color theme="0"/>
      </top>
      <bottom/>
      <diagonal/>
    </border>
    <border>
      <left style="thin">
        <color theme="0"/>
      </left>
      <right style="thin">
        <color theme="0"/>
      </right>
      <top/>
      <bottom/>
      <diagonal/>
    </border>
    <border>
      <left style="thin">
        <color theme="0"/>
      </left>
      <right/>
      <top style="thin">
        <color auto="1"/>
      </top>
      <bottom/>
      <diagonal/>
    </border>
    <border>
      <left style="thin">
        <color theme="0"/>
      </left>
      <right/>
      <top/>
      <bottom style="thin">
        <color auto="1"/>
      </bottom>
      <diagonal/>
    </border>
    <border>
      <left/>
      <right style="thin">
        <color theme="0"/>
      </right>
      <top/>
      <bottom style="thin">
        <color auto="1"/>
      </bottom>
      <diagonal/>
    </border>
    <border>
      <left style="thin">
        <color theme="0"/>
      </left>
      <right style="thin">
        <color theme="0"/>
      </right>
      <top/>
      <bottom style="thin">
        <color theme="0"/>
      </bottom>
      <diagonal/>
    </border>
  </borders>
  <cellStyleXfs count="4">
    <xf numFmtId="0" fontId="0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" fillId="0" borderId="0" applyNumberFormat="0" applyFill="0" applyBorder="0" applyAlignment="0" applyProtection="0"/>
  </cellStyleXfs>
  <cellXfs count="676">
    <xf numFmtId="0" fontId="0" fillId="0" borderId="0" xfId="0"/>
    <xf numFmtId="0" fontId="3" fillId="0" borderId="0" xfId="0" applyFont="1" applyAlignment="1">
      <alignment vertical="center"/>
    </xf>
    <xf numFmtId="49" fontId="4" fillId="0" borderId="0" xfId="0" applyNumberFormat="1" applyFont="1"/>
    <xf numFmtId="0" fontId="0" fillId="0" borderId="0" xfId="0" applyAlignment="1">
      <alignment wrapText="1"/>
    </xf>
    <xf numFmtId="0" fontId="6" fillId="2" borderId="1" xfId="0" applyFont="1" applyFill="1" applyBorder="1" applyAlignment="1">
      <alignment horizontal="left" vertical="center" wrapText="1"/>
    </xf>
    <xf numFmtId="0" fontId="6" fillId="2" borderId="2" xfId="0" applyFont="1" applyFill="1" applyBorder="1" applyAlignment="1">
      <alignment horizontal="center" vertical="center"/>
    </xf>
    <xf numFmtId="0" fontId="7" fillId="0" borderId="4" xfId="0" applyFont="1" applyBorder="1" applyAlignment="1">
      <alignment vertical="center" wrapText="1"/>
    </xf>
    <xf numFmtId="0" fontId="7" fillId="0" borderId="0" xfId="0" applyFont="1" applyAlignment="1">
      <alignment vertical="center" wrapText="1"/>
    </xf>
    <xf numFmtId="0" fontId="7" fillId="0" borderId="5" xfId="0" applyFont="1" applyBorder="1" applyAlignment="1">
      <alignment vertical="center" wrapText="1"/>
    </xf>
    <xf numFmtId="0" fontId="7" fillId="0" borderId="3" xfId="0" applyFont="1" applyBorder="1" applyAlignment="1">
      <alignment vertical="center" wrapText="1"/>
    </xf>
    <xf numFmtId="0" fontId="7" fillId="0" borderId="7" xfId="0" applyFont="1" applyBorder="1" applyAlignment="1">
      <alignment vertical="center" wrapText="1"/>
    </xf>
    <xf numFmtId="0" fontId="4" fillId="0" borderId="0" xfId="0" applyFont="1"/>
    <xf numFmtId="0" fontId="4" fillId="0" borderId="0" xfId="0" applyFont="1" applyAlignment="1">
      <alignment wrapText="1"/>
    </xf>
    <xf numFmtId="0" fontId="5" fillId="0" borderId="0" xfId="3" applyFont="1" applyAlignment="1">
      <alignment vertical="center"/>
    </xf>
    <xf numFmtId="0" fontId="6" fillId="2" borderId="1" xfId="0" applyFont="1" applyFill="1" applyBorder="1" applyAlignment="1">
      <alignment horizontal="center" vertical="center"/>
    </xf>
    <xf numFmtId="0" fontId="6" fillId="2" borderId="2" xfId="0" applyFont="1" applyFill="1" applyBorder="1" applyAlignment="1">
      <alignment horizontal="center" vertical="center" wrapText="1"/>
    </xf>
    <xf numFmtId="0" fontId="7" fillId="0" borderId="8" xfId="0" applyFont="1" applyBorder="1" applyAlignment="1">
      <alignment vertical="center" wrapText="1"/>
    </xf>
    <xf numFmtId="0" fontId="8" fillId="0" borderId="0" xfId="0" applyFont="1" applyAlignment="1">
      <alignment vertical="center"/>
    </xf>
    <xf numFmtId="0" fontId="0" fillId="0" borderId="0" xfId="0" applyAlignment="1">
      <alignment horizontal="left" vertical="center" indent="1"/>
    </xf>
    <xf numFmtId="164" fontId="6" fillId="0" borderId="0" xfId="0" applyNumberFormat="1" applyFont="1" applyAlignment="1">
      <alignment horizontal="left" vertical="center" wrapText="1"/>
    </xf>
    <xf numFmtId="164" fontId="9" fillId="0" borderId="0" xfId="0" applyNumberFormat="1" applyFont="1" applyAlignment="1">
      <alignment horizontal="center" vertical="center" wrapText="1"/>
    </xf>
    <xf numFmtId="164" fontId="7" fillId="0" borderId="0" xfId="0" applyNumberFormat="1" applyFont="1"/>
    <xf numFmtId="0" fontId="10" fillId="0" borderId="0" xfId="0" applyFont="1"/>
    <xf numFmtId="0" fontId="7" fillId="0" borderId="0" xfId="0" applyFont="1" applyAlignment="1">
      <alignment vertical="center"/>
    </xf>
    <xf numFmtId="0" fontId="7" fillId="0" borderId="0" xfId="0" applyFont="1"/>
    <xf numFmtId="0" fontId="11" fillId="0" borderId="0" xfId="0" applyFont="1" applyAlignment="1">
      <alignment vertical="center" wrapText="1"/>
    </xf>
    <xf numFmtId="0" fontId="11" fillId="0" borderId="0" xfId="0" applyFont="1" applyAlignment="1">
      <alignment vertical="center"/>
    </xf>
    <xf numFmtId="0" fontId="6" fillId="2" borderId="9" xfId="0" applyFont="1" applyFill="1" applyBorder="1" applyAlignment="1">
      <alignment horizontal="left" vertical="center"/>
    </xf>
    <xf numFmtId="0" fontId="6" fillId="2" borderId="9" xfId="0" applyFont="1" applyFill="1" applyBorder="1" applyAlignment="1">
      <alignment horizontal="right" vertical="center"/>
    </xf>
    <xf numFmtId="0" fontId="6" fillId="2" borderId="10" xfId="0" applyFont="1" applyFill="1" applyBorder="1" applyAlignment="1">
      <alignment horizontal="right" vertical="center"/>
    </xf>
    <xf numFmtId="0" fontId="13" fillId="0" borderId="0" xfId="0" applyFont="1" applyAlignment="1">
      <alignment horizontal="center" vertical="center"/>
    </xf>
    <xf numFmtId="0" fontId="14" fillId="0" borderId="0" xfId="0" applyFont="1" applyAlignment="1">
      <alignment horizontal="center" vertical="center"/>
    </xf>
    <xf numFmtId="0" fontId="15" fillId="0" borderId="11" xfId="0" applyFont="1" applyBorder="1" applyAlignment="1">
      <alignment vertical="center" wrapText="1"/>
    </xf>
    <xf numFmtId="0" fontId="15" fillId="0" borderId="11" xfId="0" applyFont="1" applyBorder="1" applyAlignment="1">
      <alignment horizontal="right" vertical="center" wrapText="1"/>
    </xf>
    <xf numFmtId="165" fontId="16" fillId="0" borderId="11" xfId="1" applyNumberFormat="1" applyFont="1" applyFill="1" applyBorder="1" applyAlignment="1" applyProtection="1">
      <alignment horizontal="right" vertical="center"/>
    </xf>
    <xf numFmtId="0" fontId="15" fillId="0" borderId="6" xfId="0" applyFont="1" applyBorder="1" applyAlignment="1">
      <alignment horizontal="left" vertical="center" wrapText="1"/>
    </xf>
    <xf numFmtId="0" fontId="15" fillId="0" borderId="6" xfId="0" applyFont="1" applyBorder="1" applyAlignment="1">
      <alignment horizontal="right" vertical="center" wrapText="1"/>
    </xf>
    <xf numFmtId="165" fontId="16" fillId="0" borderId="6" xfId="1" applyNumberFormat="1" applyFont="1" applyFill="1" applyBorder="1" applyAlignment="1" applyProtection="1">
      <alignment horizontal="right" vertical="center"/>
    </xf>
    <xf numFmtId="0" fontId="10" fillId="0" borderId="0" xfId="0" applyFont="1" applyAlignment="1">
      <alignment horizontal="center" vertical="center"/>
    </xf>
    <xf numFmtId="0" fontId="15" fillId="0" borderId="6" xfId="0" applyFont="1" applyBorder="1" applyAlignment="1">
      <alignment horizontal="left" vertical="center" wrapText="1" indent="2"/>
    </xf>
    <xf numFmtId="0" fontId="15" fillId="0" borderId="6" xfId="0" applyFont="1" applyBorder="1" applyAlignment="1">
      <alignment horizontal="right" wrapText="1"/>
    </xf>
    <xf numFmtId="165" fontId="13" fillId="0" borderId="6" xfId="0" applyNumberFormat="1" applyFont="1" applyBorder="1" applyAlignment="1">
      <alignment horizontal="right" wrapText="1"/>
    </xf>
    <xf numFmtId="165" fontId="16" fillId="0" borderId="7" xfId="1" applyNumberFormat="1" applyFont="1" applyFill="1" applyBorder="1" applyAlignment="1" applyProtection="1">
      <alignment horizontal="right" vertical="center"/>
    </xf>
    <xf numFmtId="0" fontId="17" fillId="0" borderId="0" xfId="0" applyFont="1" applyAlignment="1">
      <alignment horizontal="left" vertical="center" wrapText="1" indent="3"/>
    </xf>
    <xf numFmtId="0" fontId="17" fillId="0" borderId="0" xfId="0" applyFont="1" applyAlignment="1">
      <alignment horizontal="right" vertical="center" wrapText="1"/>
    </xf>
    <xf numFmtId="165" fontId="7" fillId="0" borderId="0" xfId="1" applyNumberFormat="1" applyFont="1" applyFill="1" applyBorder="1" applyAlignment="1" applyProtection="1">
      <alignment horizontal="right" vertical="center" wrapText="1"/>
    </xf>
    <xf numFmtId="165" fontId="7" fillId="0" borderId="0" xfId="1" applyNumberFormat="1" applyFont="1" applyBorder="1" applyAlignment="1" applyProtection="1">
      <alignment horizontal="right" vertical="center" wrapText="1"/>
    </xf>
    <xf numFmtId="0" fontId="15" fillId="0" borderId="11" xfId="0" applyFont="1" applyBorder="1" applyAlignment="1">
      <alignment horizontal="left" vertical="center" wrapText="1" indent="2"/>
    </xf>
    <xf numFmtId="0" fontId="15" fillId="0" borderId="7" xfId="0" applyFont="1" applyBorder="1" applyAlignment="1">
      <alignment horizontal="right" wrapText="1"/>
    </xf>
    <xf numFmtId="0" fontId="7" fillId="0" borderId="11" xfId="0" applyFont="1" applyBorder="1" applyAlignment="1">
      <alignment horizontal="left" vertical="center" wrapText="1" indent="3"/>
    </xf>
    <xf numFmtId="165" fontId="7" fillId="0" borderId="11" xfId="1" applyNumberFormat="1" applyFont="1" applyBorder="1" applyAlignment="1" applyProtection="1">
      <alignment horizontal="right" vertical="center" wrapText="1"/>
    </xf>
    <xf numFmtId="0" fontId="7" fillId="0" borderId="0" xfId="0" applyFont="1" applyAlignment="1">
      <alignment horizontal="left" vertical="center" wrapText="1" indent="3"/>
    </xf>
    <xf numFmtId="0" fontId="7" fillId="0" borderId="6" xfId="0" applyFont="1" applyBorder="1" applyAlignment="1">
      <alignment horizontal="left" vertical="center" wrapText="1" indent="3"/>
    </xf>
    <xf numFmtId="165" fontId="7" fillId="0" borderId="6" xfId="1" applyNumberFormat="1" applyFont="1" applyBorder="1" applyAlignment="1" applyProtection="1">
      <alignment horizontal="right" vertical="center" wrapText="1"/>
    </xf>
    <xf numFmtId="0" fontId="13" fillId="0" borderId="0" xfId="0" applyFont="1" applyAlignment="1">
      <alignment horizontal="left" vertical="center"/>
    </xf>
    <xf numFmtId="0" fontId="6" fillId="2" borderId="0" xfId="0" applyFont="1" applyFill="1" applyAlignment="1">
      <alignment horizontal="left" vertical="center"/>
    </xf>
    <xf numFmtId="0" fontId="14" fillId="0" borderId="0" xfId="0" applyFont="1" applyAlignment="1">
      <alignment horizontal="left" vertical="center"/>
    </xf>
    <xf numFmtId="0" fontId="15" fillId="0" borderId="7" xfId="0" applyFont="1" applyBorder="1" applyAlignment="1">
      <alignment horizontal="left" vertical="center" wrapText="1"/>
    </xf>
    <xf numFmtId="0" fontId="15" fillId="0" borderId="7" xfId="0" applyFont="1" applyBorder="1" applyAlignment="1">
      <alignment horizontal="right" vertical="center" wrapText="1"/>
    </xf>
    <xf numFmtId="0" fontId="13" fillId="0" borderId="7" xfId="0" applyFont="1" applyBorder="1" applyAlignment="1">
      <alignment horizontal="left" vertical="center" wrapText="1" indent="2"/>
    </xf>
    <xf numFmtId="0" fontId="13" fillId="0" borderId="7" xfId="0" applyFont="1" applyBorder="1" applyAlignment="1">
      <alignment horizontal="right" wrapText="1"/>
    </xf>
    <xf numFmtId="43" fontId="13" fillId="0" borderId="0" xfId="0" applyNumberFormat="1" applyFont="1"/>
    <xf numFmtId="43" fontId="18" fillId="0" borderId="0" xfId="0" applyNumberFormat="1" applyFont="1"/>
    <xf numFmtId="0" fontId="13" fillId="0" borderId="0" xfId="0" applyFont="1"/>
    <xf numFmtId="0" fontId="18" fillId="0" borderId="0" xfId="0" applyFont="1"/>
    <xf numFmtId="0" fontId="18" fillId="0" borderId="0" xfId="0" applyFont="1" applyAlignment="1">
      <alignment horizontal="center" vertical="center"/>
    </xf>
    <xf numFmtId="165" fontId="7" fillId="0" borderId="11" xfId="1" applyNumberFormat="1" applyFont="1" applyFill="1" applyBorder="1" applyAlignment="1" applyProtection="1">
      <alignment horizontal="right" vertical="center" wrapText="1"/>
    </xf>
    <xf numFmtId="165" fontId="7" fillId="0" borderId="6" xfId="1" applyNumberFormat="1" applyFont="1" applyFill="1" applyBorder="1" applyAlignment="1" applyProtection="1">
      <alignment horizontal="right" vertical="center" wrapText="1"/>
    </xf>
    <xf numFmtId="0" fontId="8" fillId="0" borderId="0" xfId="0" applyFont="1" applyAlignment="1">
      <alignment horizontal="left" vertical="center"/>
    </xf>
    <xf numFmtId="0" fontId="7" fillId="0" borderId="7" xfId="0" applyFont="1" applyBorder="1"/>
    <xf numFmtId="0" fontId="15" fillId="0" borderId="7" xfId="0" applyFont="1" applyBorder="1" applyAlignment="1">
      <alignment horizontal="left" vertical="center" wrapText="1" indent="2"/>
    </xf>
    <xf numFmtId="0" fontId="13" fillId="0" borderId="7" xfId="0" applyFont="1" applyBorder="1" applyAlignment="1">
      <alignment horizontal="center" vertical="center"/>
    </xf>
    <xf numFmtId="0" fontId="13" fillId="0" borderId="7" xfId="0" applyFont="1" applyBorder="1" applyAlignment="1">
      <alignment horizontal="left" wrapText="1"/>
    </xf>
    <xf numFmtId="0" fontId="7" fillId="0" borderId="0" xfId="0" applyFont="1" applyAlignment="1">
      <alignment horizontal="right" vertical="center" wrapText="1"/>
    </xf>
    <xf numFmtId="166" fontId="7" fillId="0" borderId="0" xfId="0" applyNumberFormat="1" applyFont="1" applyAlignment="1">
      <alignment horizontal="right" vertical="center"/>
    </xf>
    <xf numFmtId="0" fontId="13" fillId="0" borderId="0" xfId="0" applyFont="1" applyAlignment="1">
      <alignment vertical="center"/>
    </xf>
    <xf numFmtId="167" fontId="7" fillId="0" borderId="0" xfId="0" applyNumberFormat="1" applyFont="1" applyAlignment="1">
      <alignment horizontal="right" vertical="center"/>
    </xf>
    <xf numFmtId="0" fontId="14" fillId="0" borderId="0" xfId="0" applyFont="1" applyAlignment="1">
      <alignment vertical="center"/>
    </xf>
    <xf numFmtId="37" fontId="17" fillId="0" borderId="0" xfId="0" applyNumberFormat="1" applyFont="1" applyAlignment="1">
      <alignment horizontal="left" vertical="center" wrapText="1" indent="3"/>
    </xf>
    <xf numFmtId="3" fontId="7" fillId="0" borderId="0" xfId="1" applyNumberFormat="1" applyFont="1" applyFill="1" applyAlignment="1" applyProtection="1">
      <alignment horizontal="right" vertical="center" wrapText="1"/>
    </xf>
    <xf numFmtId="168" fontId="7" fillId="0" borderId="0" xfId="0" applyNumberFormat="1" applyFont="1" applyAlignment="1">
      <alignment horizontal="right" vertical="center"/>
    </xf>
    <xf numFmtId="0" fontId="7" fillId="0" borderId="0" xfId="0" applyFont="1" applyAlignment="1">
      <alignment horizontal="center" vertical="center"/>
    </xf>
    <xf numFmtId="0" fontId="7" fillId="0" borderId="6" xfId="0" applyFont="1" applyBorder="1" applyAlignment="1">
      <alignment horizontal="right" vertical="center" wrapText="1"/>
    </xf>
    <xf numFmtId="168" fontId="7" fillId="0" borderId="6" xfId="0" applyNumberFormat="1" applyFont="1" applyBorder="1" applyAlignment="1">
      <alignment horizontal="right" vertical="center"/>
    </xf>
    <xf numFmtId="0" fontId="14" fillId="0" borderId="0" xfId="0" applyFont="1"/>
    <xf numFmtId="0" fontId="15" fillId="0" borderId="0" xfId="0" applyFont="1" applyAlignment="1">
      <alignment vertical="center"/>
    </xf>
    <xf numFmtId="0" fontId="15" fillId="0" borderId="0" xfId="0" applyFont="1"/>
    <xf numFmtId="0" fontId="15" fillId="0" borderId="0" xfId="0" applyFont="1" applyAlignment="1">
      <alignment horizontal="right"/>
    </xf>
    <xf numFmtId="0" fontId="6" fillId="2" borderId="10" xfId="0" applyFont="1" applyFill="1" applyBorder="1" applyAlignment="1">
      <alignment horizontal="left" vertical="center"/>
    </xf>
    <xf numFmtId="0" fontId="15" fillId="0" borderId="7" xfId="0" applyFont="1" applyBorder="1" applyAlignment="1">
      <alignment vertical="center" wrapText="1"/>
    </xf>
    <xf numFmtId="0" fontId="13" fillId="0" borderId="11" xfId="0" applyFont="1" applyBorder="1" applyAlignment="1">
      <alignment horizontal="right" vertical="center"/>
    </xf>
    <xf numFmtId="0" fontId="7" fillId="0" borderId="11" xfId="0" applyFont="1" applyBorder="1" applyAlignment="1">
      <alignment horizontal="right" vertical="center"/>
    </xf>
    <xf numFmtId="0" fontId="17" fillId="0" borderId="6" xfId="0" applyFont="1" applyBorder="1" applyAlignment="1">
      <alignment horizontal="left" vertical="center" wrapText="1" indent="3"/>
    </xf>
    <xf numFmtId="0" fontId="17" fillId="0" borderId="6" xfId="0" applyFont="1" applyBorder="1" applyAlignment="1">
      <alignment horizontal="right" vertical="center" wrapText="1"/>
    </xf>
    <xf numFmtId="0" fontId="7" fillId="0" borderId="6" xfId="0" applyFont="1" applyBorder="1" applyAlignment="1">
      <alignment horizontal="right" vertical="center"/>
    </xf>
    <xf numFmtId="0" fontId="12" fillId="0" borderId="0" xfId="0" applyFont="1" applyAlignment="1">
      <alignment vertical="center"/>
    </xf>
    <xf numFmtId="0" fontId="12" fillId="0" borderId="0" xfId="0" applyFont="1"/>
    <xf numFmtId="0" fontId="12" fillId="0" borderId="0" xfId="0" applyFont="1" applyAlignment="1">
      <alignment horizontal="right"/>
    </xf>
    <xf numFmtId="3" fontId="19" fillId="0" borderId="7" xfId="0" applyNumberFormat="1" applyFont="1" applyBorder="1" applyAlignment="1">
      <alignment horizontal="right" vertical="center"/>
    </xf>
    <xf numFmtId="0" fontId="20" fillId="0" borderId="0" xfId="0" applyFont="1" applyAlignment="1">
      <alignment horizontal="left" vertical="center" indent="3"/>
    </xf>
    <xf numFmtId="0" fontId="20" fillId="0" borderId="0" xfId="0" applyFont="1" applyAlignment="1">
      <alignment horizontal="right" vertical="center"/>
    </xf>
    <xf numFmtId="3" fontId="7" fillId="0" borderId="0" xfId="1" applyNumberFormat="1" applyFont="1" applyFill="1" applyBorder="1" applyAlignment="1" applyProtection="1">
      <alignment horizontal="right" vertical="center" wrapText="1"/>
    </xf>
    <xf numFmtId="0" fontId="20" fillId="0" borderId="6" xfId="0" applyFont="1" applyBorder="1" applyAlignment="1">
      <alignment horizontal="left" vertical="center" indent="3"/>
    </xf>
    <xf numFmtId="0" fontId="20" fillId="0" borderId="6" xfId="0" applyFont="1" applyBorder="1" applyAlignment="1">
      <alignment horizontal="right" vertical="center"/>
    </xf>
    <xf numFmtId="3" fontId="7" fillId="0" borderId="6" xfId="1" applyNumberFormat="1" applyFont="1" applyFill="1" applyBorder="1" applyAlignment="1" applyProtection="1">
      <alignment horizontal="right" vertical="center" wrapText="1"/>
    </xf>
    <xf numFmtId="167" fontId="7" fillId="0" borderId="0" xfId="0" applyNumberFormat="1" applyFont="1"/>
    <xf numFmtId="0" fontId="15" fillId="0" borderId="7" xfId="0" applyFont="1" applyBorder="1" applyAlignment="1">
      <alignment vertical="top" wrapText="1"/>
    </xf>
    <xf numFmtId="49" fontId="8" fillId="0" borderId="11" xfId="0" applyNumberFormat="1" applyFont="1" applyBorder="1" applyAlignment="1">
      <alignment vertical="top" wrapText="1"/>
    </xf>
    <xf numFmtId="167" fontId="21" fillId="0" borderId="0" xfId="0" applyNumberFormat="1" applyFont="1" applyAlignment="1">
      <alignment horizontal="right" wrapText="1"/>
    </xf>
    <xf numFmtId="167" fontId="22" fillId="0" borderId="0" xfId="1" applyNumberFormat="1" applyFont="1" applyFill="1" applyBorder="1" applyAlignment="1" applyProtection="1">
      <alignment horizontal="right" vertical="center"/>
    </xf>
    <xf numFmtId="0" fontId="23" fillId="3" borderId="0" xfId="0" applyFont="1" applyFill="1" applyAlignment="1">
      <alignment horizontal="right" vertical="center" wrapText="1"/>
    </xf>
    <xf numFmtId="167" fontId="23" fillId="3" borderId="0" xfId="0" applyNumberFormat="1" applyFont="1" applyFill="1" applyAlignment="1">
      <alignment horizontal="right" vertical="center" wrapText="1"/>
    </xf>
    <xf numFmtId="167" fontId="24" fillId="3" borderId="0" xfId="0" applyNumberFormat="1" applyFont="1" applyFill="1" applyAlignment="1">
      <alignment horizontal="right" vertical="center" wrapText="1"/>
    </xf>
    <xf numFmtId="167" fontId="23" fillId="3" borderId="6" xfId="0" applyNumberFormat="1" applyFont="1" applyFill="1" applyBorder="1" applyAlignment="1">
      <alignment horizontal="right" vertical="center" wrapText="1"/>
    </xf>
    <xf numFmtId="167" fontId="24" fillId="3" borderId="11" xfId="0" applyNumberFormat="1" applyFont="1" applyFill="1" applyBorder="1" applyAlignment="1">
      <alignment horizontal="right" vertical="center" wrapText="1"/>
    </xf>
    <xf numFmtId="167" fontId="24" fillId="3" borderId="6" xfId="0" applyNumberFormat="1" applyFont="1" applyFill="1" applyBorder="1" applyAlignment="1">
      <alignment horizontal="right" vertical="center" wrapText="1"/>
    </xf>
    <xf numFmtId="0" fontId="6" fillId="2" borderId="2" xfId="0" applyFont="1" applyFill="1" applyBorder="1" applyAlignment="1">
      <alignment horizontal="right" vertical="center"/>
    </xf>
    <xf numFmtId="0" fontId="24" fillId="3" borderId="0" xfId="0" applyFont="1" applyFill="1" applyAlignment="1">
      <alignment horizontal="right" vertical="center" wrapText="1"/>
    </xf>
    <xf numFmtId="0" fontId="13" fillId="0" borderId="6" xfId="0" applyFont="1" applyBorder="1" applyAlignment="1">
      <alignment horizontal="center" vertical="center"/>
    </xf>
    <xf numFmtId="3" fontId="24" fillId="3" borderId="0" xfId="0" applyNumberFormat="1" applyFont="1" applyFill="1" applyAlignment="1">
      <alignment horizontal="right" vertical="center" wrapText="1"/>
    </xf>
    <xf numFmtId="3" fontId="24" fillId="3" borderId="6" xfId="0" applyNumberFormat="1" applyFont="1" applyFill="1" applyBorder="1" applyAlignment="1">
      <alignment horizontal="right" vertical="center" wrapText="1"/>
    </xf>
    <xf numFmtId="0" fontId="24" fillId="3" borderId="6" xfId="0" applyFont="1" applyFill="1" applyBorder="1" applyAlignment="1">
      <alignment horizontal="right" vertical="center" wrapText="1"/>
    </xf>
    <xf numFmtId="0" fontId="13" fillId="0" borderId="7" xfId="0" applyFont="1" applyBorder="1" applyAlignment="1">
      <alignment horizontal="right" vertical="center"/>
    </xf>
    <xf numFmtId="0" fontId="23" fillId="3" borderId="6" xfId="0" applyFont="1" applyFill="1" applyBorder="1" applyAlignment="1">
      <alignment horizontal="right" vertical="center" wrapText="1"/>
    </xf>
    <xf numFmtId="0" fontId="7" fillId="0" borderId="6" xfId="0" applyFont="1" applyBorder="1" applyAlignment="1">
      <alignment horizontal="center"/>
    </xf>
    <xf numFmtId="0" fontId="24" fillId="3" borderId="7" xfId="0" applyFont="1" applyFill="1" applyBorder="1" applyAlignment="1">
      <alignment horizontal="right" vertical="center" wrapText="1"/>
    </xf>
    <xf numFmtId="3" fontId="23" fillId="3" borderId="6" xfId="0" applyNumberFormat="1" applyFont="1" applyFill="1" applyBorder="1" applyAlignment="1">
      <alignment horizontal="right" vertical="center" wrapText="1"/>
    </xf>
    <xf numFmtId="164" fontId="9" fillId="4" borderId="0" xfId="0" applyNumberFormat="1" applyFont="1" applyFill="1" applyAlignment="1">
      <alignment horizontal="left" vertical="center" wrapText="1"/>
    </xf>
    <xf numFmtId="0" fontId="9" fillId="0" borderId="0" xfId="0" applyFont="1" applyAlignment="1">
      <alignment horizontal="center" vertical="center" wrapText="1"/>
    </xf>
    <xf numFmtId="0" fontId="9" fillId="0" borderId="0" xfId="0" applyFont="1" applyAlignment="1">
      <alignment horizontal="left" vertical="center" wrapText="1"/>
    </xf>
    <xf numFmtId="164" fontId="9" fillId="0" borderId="0" xfId="0" applyNumberFormat="1" applyFont="1" applyAlignment="1">
      <alignment horizontal="left" vertical="center" wrapText="1"/>
    </xf>
    <xf numFmtId="0" fontId="26" fillId="0" borderId="0" xfId="0" applyFont="1"/>
    <xf numFmtId="0" fontId="27" fillId="0" borderId="0" xfId="3" applyFont="1" applyAlignment="1">
      <alignment vertical="top"/>
    </xf>
    <xf numFmtId="0" fontId="28" fillId="0" borderId="0" xfId="3" applyFont="1" applyAlignment="1">
      <alignment vertical="top"/>
    </xf>
    <xf numFmtId="0" fontId="29" fillId="0" borderId="0" xfId="0" applyFont="1" applyAlignment="1">
      <alignment horizontal="left" vertical="center" readingOrder="1"/>
    </xf>
    <xf numFmtId="0" fontId="30" fillId="0" borderId="0" xfId="3" applyFont="1" applyAlignment="1">
      <alignment vertical="top"/>
    </xf>
    <xf numFmtId="0" fontId="31" fillId="0" borderId="0" xfId="3" applyFont="1" applyAlignment="1">
      <alignment vertical="top"/>
    </xf>
    <xf numFmtId="0" fontId="33" fillId="0" borderId="0" xfId="0" applyFont="1"/>
    <xf numFmtId="49" fontId="10" fillId="0" borderId="0" xfId="0" applyNumberFormat="1" applyFont="1"/>
    <xf numFmtId="0" fontId="11" fillId="0" borderId="0" xfId="0" applyFont="1" applyAlignment="1">
      <alignment vertical="top" wrapText="1"/>
    </xf>
    <xf numFmtId="0" fontId="34" fillId="0" borderId="0" xfId="0" applyFont="1"/>
    <xf numFmtId="0" fontId="35" fillId="0" borderId="0" xfId="0" applyFont="1" applyAlignment="1">
      <alignment vertical="center" wrapText="1"/>
    </xf>
    <xf numFmtId="0" fontId="35" fillId="0" borderId="0" xfId="0" applyFont="1" applyAlignment="1">
      <alignment horizontal="right" vertical="center" wrapText="1"/>
    </xf>
    <xf numFmtId="3" fontId="13" fillId="0" borderId="0" xfId="0" applyNumberFormat="1" applyFont="1" applyAlignment="1">
      <alignment horizontal="right" vertical="center"/>
    </xf>
    <xf numFmtId="0" fontId="35" fillId="0" borderId="7" xfId="0" applyFont="1" applyBorder="1" applyAlignment="1">
      <alignment horizontal="left" vertical="center" wrapText="1" indent="2"/>
    </xf>
    <xf numFmtId="0" fontId="35" fillId="0" borderId="7" xfId="0" applyFont="1" applyBorder="1" applyAlignment="1">
      <alignment horizontal="right" vertical="center" wrapText="1"/>
    </xf>
    <xf numFmtId="169" fontId="36" fillId="0" borderId="7" xfId="1" applyNumberFormat="1" applyFont="1" applyFill="1" applyBorder="1" applyAlignment="1" applyProtection="1">
      <alignment horizontal="right" vertical="center" wrapText="1"/>
    </xf>
    <xf numFmtId="0" fontId="12" fillId="0" borderId="0" xfId="0" applyFont="1" applyAlignment="1">
      <alignment horizontal="left" vertical="center" wrapText="1" indent="3"/>
    </xf>
    <xf numFmtId="0" fontId="12" fillId="0" borderId="0" xfId="0" applyFont="1" applyAlignment="1">
      <alignment horizontal="right" vertical="center" wrapText="1"/>
    </xf>
    <xf numFmtId="3" fontId="7" fillId="0" borderId="0" xfId="0" applyNumberFormat="1" applyFont="1" applyAlignment="1">
      <alignment horizontal="right" vertical="center"/>
    </xf>
    <xf numFmtId="169" fontId="12" fillId="0" borderId="7" xfId="0" applyNumberFormat="1" applyFont="1" applyBorder="1" applyAlignment="1">
      <alignment horizontal="right" vertical="center"/>
    </xf>
    <xf numFmtId="169" fontId="37" fillId="0" borderId="7" xfId="1" applyNumberFormat="1" applyFont="1" applyFill="1" applyBorder="1" applyAlignment="1" applyProtection="1">
      <alignment horizontal="right" vertical="center" wrapText="1"/>
    </xf>
    <xf numFmtId="0" fontId="12" fillId="0" borderId="0" xfId="0" applyFont="1" applyAlignment="1">
      <alignment horizontal="left" vertical="center" indent="3"/>
    </xf>
    <xf numFmtId="0" fontId="12" fillId="0" borderId="0" xfId="0" applyFont="1" applyAlignment="1">
      <alignment horizontal="right" vertical="center"/>
    </xf>
    <xf numFmtId="3" fontId="7" fillId="0" borderId="11" xfId="0" applyNumberFormat="1" applyFont="1" applyBorder="1" applyAlignment="1">
      <alignment horizontal="right" vertical="center"/>
    </xf>
    <xf numFmtId="0" fontId="37" fillId="0" borderId="6" xfId="0" applyFont="1" applyBorder="1" applyAlignment="1">
      <alignment horizontal="left" vertical="center" wrapText="1" indent="3"/>
    </xf>
    <xf numFmtId="0" fontId="37" fillId="0" borderId="6" xfId="0" applyFont="1" applyBorder="1" applyAlignment="1">
      <alignment horizontal="right" vertical="center" wrapText="1"/>
    </xf>
    <xf numFmtId="3" fontId="7" fillId="0" borderId="6" xfId="0" applyNumberFormat="1" applyFont="1" applyBorder="1" applyAlignment="1">
      <alignment horizontal="right" vertical="center"/>
    </xf>
    <xf numFmtId="43" fontId="8" fillId="0" borderId="0" xfId="0" applyNumberFormat="1" applyFont="1" applyAlignment="1">
      <alignment vertical="top"/>
    </xf>
    <xf numFmtId="43" fontId="8" fillId="0" borderId="0" xfId="0" applyNumberFormat="1" applyFont="1" applyAlignment="1">
      <alignment horizontal="right" vertical="top"/>
    </xf>
    <xf numFmtId="169" fontId="8" fillId="0" borderId="0" xfId="0" applyNumberFormat="1" applyFont="1" applyAlignment="1">
      <alignment horizontal="right"/>
    </xf>
    <xf numFmtId="0" fontId="35" fillId="0" borderId="6" xfId="0" applyFont="1" applyBorder="1" applyAlignment="1">
      <alignment vertical="center" wrapText="1"/>
    </xf>
    <xf numFmtId="0" fontId="12" fillId="0" borderId="11" xfId="0" applyFont="1" applyBorder="1" applyAlignment="1">
      <alignment horizontal="left" vertical="center" indent="3"/>
    </xf>
    <xf numFmtId="0" fontId="12" fillId="0" borderId="11" xfId="0" applyFont="1" applyBorder="1" applyAlignment="1">
      <alignment horizontal="right" vertical="center"/>
    </xf>
    <xf numFmtId="0" fontId="38" fillId="0" borderId="0" xfId="0" applyFont="1" applyAlignment="1">
      <alignment horizontal="left" vertical="top" indent="1"/>
    </xf>
    <xf numFmtId="0" fontId="38" fillId="0" borderId="0" xfId="0" applyFont="1" applyAlignment="1">
      <alignment horizontal="right" vertical="top"/>
    </xf>
    <xf numFmtId="169" fontId="37" fillId="0" borderId="0" xfId="1" applyNumberFormat="1" applyFont="1" applyFill="1" applyBorder="1" applyAlignment="1" applyProtection="1">
      <alignment horizontal="right" vertical="center" wrapText="1"/>
    </xf>
    <xf numFmtId="0" fontId="6" fillId="2" borderId="1" xfId="0" applyFont="1" applyFill="1" applyBorder="1" applyAlignment="1">
      <alignment horizontal="left" vertical="center"/>
    </xf>
    <xf numFmtId="0" fontId="35" fillId="0" borderId="7" xfId="0" applyFont="1" applyBorder="1" applyAlignment="1">
      <alignment vertical="center" wrapText="1"/>
    </xf>
    <xf numFmtId="3" fontId="13" fillId="0" borderId="7" xfId="0" applyNumberFormat="1" applyFont="1" applyBorder="1" applyAlignment="1">
      <alignment horizontal="right" vertical="center"/>
    </xf>
    <xf numFmtId="0" fontId="35" fillId="0" borderId="6" xfId="0" applyFont="1" applyBorder="1" applyAlignment="1">
      <alignment horizontal="left" vertical="center" wrapText="1" indent="2"/>
    </xf>
    <xf numFmtId="0" fontId="35" fillId="0" borderId="6" xfId="0" applyFont="1" applyBorder="1" applyAlignment="1">
      <alignment horizontal="right" vertical="center" wrapText="1"/>
    </xf>
    <xf numFmtId="169" fontId="36" fillId="0" borderId="6" xfId="1" applyNumberFormat="1" applyFont="1" applyFill="1" applyBorder="1" applyAlignment="1" applyProtection="1">
      <alignment horizontal="right" vertical="center" wrapText="1"/>
    </xf>
    <xf numFmtId="0" fontId="37" fillId="0" borderId="0" xfId="0" applyFont="1" applyAlignment="1">
      <alignment horizontal="left" vertical="center" wrapText="1" indent="3"/>
    </xf>
    <xf numFmtId="0" fontId="37" fillId="0" borderId="0" xfId="0" applyFont="1" applyAlignment="1">
      <alignment horizontal="right" vertical="center" wrapText="1"/>
    </xf>
    <xf numFmtId="169" fontId="12" fillId="0" borderId="0" xfId="0" applyNumberFormat="1" applyFont="1" applyAlignment="1">
      <alignment horizontal="right"/>
    </xf>
    <xf numFmtId="0" fontId="6" fillId="2" borderId="2" xfId="0" applyFont="1" applyFill="1" applyBorder="1" applyAlignment="1">
      <alignment horizontal="left" vertical="center"/>
    </xf>
    <xf numFmtId="0" fontId="6" fillId="2" borderId="12" xfId="0" applyFont="1" applyFill="1" applyBorder="1" applyAlignment="1">
      <alignment horizontal="right" vertical="center"/>
    </xf>
    <xf numFmtId="0" fontId="34" fillId="0" borderId="0" xfId="0" applyFont="1" applyAlignment="1">
      <alignment vertical="center"/>
    </xf>
    <xf numFmtId="169" fontId="35" fillId="0" borderId="7" xfId="0" applyNumberFormat="1" applyFont="1" applyBorder="1" applyAlignment="1">
      <alignment horizontal="right" vertical="center" wrapText="1"/>
    </xf>
    <xf numFmtId="0" fontId="12" fillId="0" borderId="11" xfId="0" applyFont="1" applyBorder="1" applyAlignment="1">
      <alignment horizontal="left" vertical="center" wrapText="1" indent="3"/>
    </xf>
    <xf numFmtId="0" fontId="12" fillId="0" borderId="11" xfId="0" applyFont="1" applyBorder="1" applyAlignment="1">
      <alignment horizontal="right" vertical="center" wrapText="1"/>
    </xf>
    <xf numFmtId="0" fontId="12" fillId="0" borderId="6" xfId="0" applyFont="1" applyBorder="1" applyAlignment="1">
      <alignment horizontal="left" vertical="center" wrapText="1" indent="3"/>
    </xf>
    <xf numFmtId="0" fontId="12" fillId="0" borderId="6" xfId="0" applyFont="1" applyBorder="1" applyAlignment="1">
      <alignment horizontal="right" vertical="center" wrapText="1"/>
    </xf>
    <xf numFmtId="169" fontId="35" fillId="0" borderId="6" xfId="0" applyNumberFormat="1" applyFont="1" applyBorder="1" applyAlignment="1">
      <alignment horizontal="right" vertical="center" wrapText="1"/>
    </xf>
    <xf numFmtId="0" fontId="12" fillId="0" borderId="6" xfId="0" applyFont="1" applyBorder="1" applyAlignment="1">
      <alignment horizontal="right" vertical="center"/>
    </xf>
    <xf numFmtId="0" fontId="34" fillId="0" borderId="0" xfId="0" applyFont="1" applyAlignment="1">
      <alignment horizontal="right"/>
    </xf>
    <xf numFmtId="0" fontId="39" fillId="0" borderId="0" xfId="0" applyFont="1" applyAlignment="1">
      <alignment horizontal="right" vertical="center" wrapText="1"/>
    </xf>
    <xf numFmtId="0" fontId="40" fillId="0" borderId="0" xfId="0" applyFont="1" applyAlignment="1">
      <alignment horizontal="right" vertical="center" wrapText="1"/>
    </xf>
    <xf numFmtId="169" fontId="37" fillId="0" borderId="6" xfId="1" applyNumberFormat="1" applyFont="1" applyFill="1" applyBorder="1" applyAlignment="1" applyProtection="1">
      <alignment horizontal="right" vertical="center" wrapText="1"/>
    </xf>
    <xf numFmtId="0" fontId="39" fillId="0" borderId="6" xfId="0" applyFont="1" applyBorder="1" applyAlignment="1">
      <alignment horizontal="right" vertical="center" wrapText="1"/>
    </xf>
    <xf numFmtId="0" fontId="40" fillId="0" borderId="6" xfId="0" applyFont="1" applyBorder="1" applyAlignment="1">
      <alignment horizontal="right" vertical="center" wrapText="1"/>
    </xf>
    <xf numFmtId="0" fontId="24" fillId="0" borderId="7" xfId="0" applyFont="1" applyBorder="1" applyAlignment="1">
      <alignment horizontal="right" vertical="center" wrapText="1"/>
    </xf>
    <xf numFmtId="3" fontId="23" fillId="3" borderId="7" xfId="0" applyNumberFormat="1" applyFont="1" applyFill="1" applyBorder="1" applyAlignment="1">
      <alignment horizontal="right" vertical="center" wrapText="1"/>
    </xf>
    <xf numFmtId="0" fontId="39" fillId="0" borderId="11" xfId="0" applyFont="1" applyBorder="1" applyAlignment="1">
      <alignment horizontal="right" vertical="center" wrapText="1"/>
    </xf>
    <xf numFmtId="3" fontId="24" fillId="3" borderId="11" xfId="0" applyNumberFormat="1" applyFont="1" applyFill="1" applyBorder="1" applyAlignment="1">
      <alignment horizontal="right" vertical="center" wrapText="1"/>
    </xf>
    <xf numFmtId="0" fontId="11" fillId="0" borderId="0" xfId="0" applyFont="1" applyAlignment="1">
      <alignment horizontal="right"/>
    </xf>
    <xf numFmtId="0" fontId="0" fillId="0" borderId="0" xfId="0" applyAlignment="1">
      <alignment horizontal="right"/>
    </xf>
    <xf numFmtId="0" fontId="15" fillId="0" borderId="6" xfId="0" applyFont="1" applyBorder="1" applyAlignment="1">
      <alignment vertical="top" wrapText="1"/>
    </xf>
    <xf numFmtId="0" fontId="15" fillId="0" borderId="6" xfId="0" applyFont="1" applyBorder="1" applyAlignment="1">
      <alignment horizontal="right" vertical="top" wrapText="1"/>
    </xf>
    <xf numFmtId="0" fontId="12" fillId="0" borderId="0" xfId="0" applyFont="1" applyAlignment="1">
      <alignment horizontal="left" indent="2"/>
    </xf>
    <xf numFmtId="0" fontId="12" fillId="0" borderId="0" xfId="0" applyFont="1" applyAlignment="1">
      <alignment horizontal="left" indent="3"/>
    </xf>
    <xf numFmtId="0" fontId="12" fillId="0" borderId="0" xfId="0" applyFont="1" applyAlignment="1">
      <alignment horizontal="left" vertical="center" wrapText="1" indent="2"/>
    </xf>
    <xf numFmtId="0" fontId="41" fillId="0" borderId="0" xfId="0" applyFont="1"/>
    <xf numFmtId="3" fontId="7" fillId="0" borderId="7" xfId="0" applyNumberFormat="1" applyFont="1" applyBorder="1" applyAlignment="1">
      <alignment horizontal="right" vertical="center"/>
    </xf>
    <xf numFmtId="0" fontId="15" fillId="0" borderId="7" xfId="0" applyFont="1" applyBorder="1" applyAlignment="1">
      <alignment wrapText="1"/>
    </xf>
    <xf numFmtId="0" fontId="41" fillId="0" borderId="0" xfId="0" applyFont="1" applyAlignment="1">
      <alignment horizontal="left" indent="3"/>
    </xf>
    <xf numFmtId="0" fontId="41" fillId="0" borderId="0" xfId="0" applyFont="1" applyAlignment="1">
      <alignment horizontal="left" wrapText="1" indent="3"/>
    </xf>
    <xf numFmtId="0" fontId="12" fillId="0" borderId="0" xfId="0" applyFont="1" applyAlignment="1">
      <alignment horizontal="right" wrapText="1"/>
    </xf>
    <xf numFmtId="0" fontId="12" fillId="0" borderId="0" xfId="0" applyFont="1" applyAlignment="1">
      <alignment horizontal="left" wrapText="1" indent="2"/>
    </xf>
    <xf numFmtId="170" fontId="15" fillId="0" borderId="7" xfId="0" applyNumberFormat="1" applyFont="1" applyBorder="1" applyAlignment="1">
      <alignment horizontal="right" vertical="center" wrapText="1"/>
    </xf>
    <xf numFmtId="0" fontId="12" fillId="0" borderId="11" xfId="0" applyFont="1" applyBorder="1" applyAlignment="1">
      <alignment horizontal="left" indent="3"/>
    </xf>
    <xf numFmtId="0" fontId="12" fillId="0" borderId="11" xfId="0" applyFont="1" applyBorder="1" applyAlignment="1">
      <alignment horizontal="right"/>
    </xf>
    <xf numFmtId="169" fontId="12" fillId="0" borderId="0" xfId="1" applyNumberFormat="1" applyFont="1" applyFill="1" applyBorder="1" applyAlignment="1" applyProtection="1">
      <alignment horizontal="right" vertical="center" wrapText="1"/>
    </xf>
    <xf numFmtId="0" fontId="15" fillId="0" borderId="7" xfId="0" applyFont="1" applyBorder="1" applyAlignment="1">
      <alignment horizontal="left" wrapText="1"/>
    </xf>
    <xf numFmtId="43" fontId="15" fillId="0" borderId="7" xfId="0" applyNumberFormat="1" applyFont="1" applyBorder="1" applyAlignment="1">
      <alignment horizontal="right" vertical="center" wrapText="1"/>
    </xf>
    <xf numFmtId="0" fontId="12" fillId="0" borderId="11" xfId="0" applyFont="1" applyBorder="1" applyAlignment="1">
      <alignment horizontal="left" vertical="center" wrapText="1" indent="2"/>
    </xf>
    <xf numFmtId="165" fontId="7" fillId="0" borderId="11" xfId="0" applyNumberFormat="1" applyFont="1" applyBorder="1" applyAlignment="1">
      <alignment horizontal="right" vertical="center"/>
    </xf>
    <xf numFmtId="165" fontId="7" fillId="0" borderId="0" xfId="0" applyNumberFormat="1" applyFont="1" applyAlignment="1">
      <alignment horizontal="right" vertical="center"/>
    </xf>
    <xf numFmtId="0" fontId="12" fillId="0" borderId="6" xfId="0" applyFont="1" applyBorder="1" applyAlignment="1">
      <alignment horizontal="left" vertical="center" wrapText="1" indent="2"/>
    </xf>
    <xf numFmtId="165" fontId="7" fillId="0" borderId="6" xfId="0" applyNumberFormat="1" applyFont="1" applyBorder="1" applyAlignment="1">
      <alignment horizontal="right" vertical="center"/>
    </xf>
    <xf numFmtId="0" fontId="12" fillId="0" borderId="0" xfId="0" applyFont="1" applyAlignment="1">
      <alignment vertical="center" wrapText="1"/>
    </xf>
    <xf numFmtId="0" fontId="35" fillId="0" borderId="7" xfId="0" applyFont="1" applyBorder="1" applyAlignment="1">
      <alignment horizontal="left" vertical="center" wrapText="1"/>
    </xf>
    <xf numFmtId="0" fontId="37" fillId="0" borderId="0" xfId="0" applyFont="1" applyAlignment="1">
      <alignment horizontal="left" vertical="center" wrapText="1" indent="2"/>
    </xf>
    <xf numFmtId="0" fontId="42" fillId="0" borderId="6" xfId="0" applyFont="1" applyBorder="1" applyAlignment="1">
      <alignment horizontal="left" vertical="center" wrapText="1" indent="2"/>
    </xf>
    <xf numFmtId="0" fontId="4" fillId="0" borderId="0" xfId="0" applyFont="1" applyAlignment="1">
      <alignment horizontal="right"/>
    </xf>
    <xf numFmtId="0" fontId="11" fillId="0" borderId="0" xfId="0" applyFont="1"/>
    <xf numFmtId="0" fontId="15" fillId="4" borderId="6" xfId="0" applyFont="1" applyFill="1" applyBorder="1" applyAlignment="1">
      <alignment vertical="center" wrapText="1"/>
    </xf>
    <xf numFmtId="0" fontId="15" fillId="4" borderId="6" xfId="0" applyFont="1" applyFill="1" applyBorder="1" applyAlignment="1">
      <alignment horizontal="right" wrapText="1"/>
    </xf>
    <xf numFmtId="3" fontId="13" fillId="4" borderId="6" xfId="0" applyNumberFormat="1" applyFont="1" applyFill="1" applyBorder="1" applyAlignment="1">
      <alignment horizontal="right" vertical="center"/>
    </xf>
    <xf numFmtId="3" fontId="7" fillId="0" borderId="0" xfId="1" applyNumberFormat="1" applyFont="1" applyFill="1" applyBorder="1" applyAlignment="1" applyProtection="1">
      <alignment horizontal="right"/>
    </xf>
    <xf numFmtId="2" fontId="0" fillId="0" borderId="0" xfId="0" applyNumberFormat="1"/>
    <xf numFmtId="3" fontId="7" fillId="0" borderId="6" xfId="1" applyNumberFormat="1" applyFont="1" applyFill="1" applyBorder="1" applyAlignment="1" applyProtection="1">
      <alignment horizontal="right"/>
    </xf>
    <xf numFmtId="169" fontId="12" fillId="0" borderId="0" xfId="1" applyNumberFormat="1" applyFont="1" applyAlignment="1" applyProtection="1">
      <alignment horizontal="right"/>
    </xf>
    <xf numFmtId="0" fontId="5" fillId="0" borderId="0" xfId="3" applyFont="1"/>
    <xf numFmtId="0" fontId="7" fillId="0" borderId="0" xfId="0" applyFont="1" applyAlignment="1">
      <alignment horizontal="right"/>
    </xf>
    <xf numFmtId="0" fontId="6" fillId="2" borderId="12" xfId="0" applyFont="1" applyFill="1" applyBorder="1" applyAlignment="1">
      <alignment horizontal="left" vertical="center" wrapText="1"/>
    </xf>
    <xf numFmtId="0" fontId="6" fillId="2" borderId="10" xfId="0" applyFont="1" applyFill="1" applyBorder="1" applyAlignment="1">
      <alignment horizontal="right" vertical="center" wrapText="1"/>
    </xf>
    <xf numFmtId="0" fontId="6" fillId="2" borderId="14" xfId="0" applyFont="1" applyFill="1" applyBorder="1" applyAlignment="1">
      <alignment horizontal="right" vertical="center"/>
    </xf>
    <xf numFmtId="0" fontId="43" fillId="0" borderId="7" xfId="0" applyFont="1" applyBorder="1" applyAlignment="1">
      <alignment vertical="center" wrapText="1"/>
    </xf>
    <xf numFmtId="0" fontId="43" fillId="0" borderId="6" xfId="0" applyFont="1" applyBorder="1" applyAlignment="1">
      <alignment horizontal="right" vertical="center" wrapText="1"/>
    </xf>
    <xf numFmtId="3" fontId="19" fillId="0" borderId="6" xfId="0" applyNumberFormat="1" applyFont="1" applyBorder="1" applyAlignment="1">
      <alignment horizontal="right" vertical="center" wrapText="1"/>
    </xf>
    <xf numFmtId="3" fontId="19" fillId="0" borderId="7" xfId="0" applyNumberFormat="1" applyFont="1" applyBorder="1" applyAlignment="1">
      <alignment horizontal="right" vertical="center" wrapText="1"/>
    </xf>
    <xf numFmtId="0" fontId="12" fillId="0" borderId="7" xfId="0" applyFont="1" applyBorder="1" applyAlignment="1">
      <alignment horizontal="right" vertical="center" wrapText="1"/>
    </xf>
    <xf numFmtId="0" fontId="7" fillId="0" borderId="7" xfId="0" applyFont="1" applyBorder="1" applyAlignment="1">
      <alignment horizontal="right" vertical="center" wrapText="1"/>
    </xf>
    <xf numFmtId="3" fontId="7" fillId="0" borderId="0" xfId="0" applyNumberFormat="1" applyFont="1" applyAlignment="1">
      <alignment horizontal="right" vertical="center" wrapText="1"/>
    </xf>
    <xf numFmtId="0" fontId="41" fillId="0" borderId="0" xfId="0" applyFont="1" applyAlignment="1">
      <alignment horizontal="left" vertical="center" wrapText="1" indent="3"/>
    </xf>
    <xf numFmtId="0" fontId="43" fillId="0" borderId="7" xfId="0" applyFont="1" applyBorder="1" applyAlignment="1">
      <alignment horizontal="right" vertical="center" wrapText="1"/>
    </xf>
    <xf numFmtId="0" fontId="12" fillId="0" borderId="0" xfId="0" applyFont="1" applyAlignment="1">
      <alignment horizontal="left" vertical="center" indent="2"/>
    </xf>
    <xf numFmtId="0" fontId="12" fillId="0" borderId="6" xfId="0" applyFont="1" applyBorder="1" applyAlignment="1">
      <alignment horizontal="left" vertical="center" indent="2"/>
    </xf>
    <xf numFmtId="0" fontId="24" fillId="0" borderId="0" xfId="0" applyFont="1" applyAlignment="1">
      <alignment horizontal="right" vertical="center" wrapText="1"/>
    </xf>
    <xf numFmtId="3" fontId="24" fillId="0" borderId="0" xfId="0" applyNumberFormat="1" applyFont="1" applyAlignment="1">
      <alignment horizontal="right" vertical="center" wrapText="1"/>
    </xf>
    <xf numFmtId="3" fontId="23" fillId="0" borderId="6" xfId="0" applyNumberFormat="1" applyFont="1" applyBorder="1" applyAlignment="1">
      <alignment horizontal="right" vertical="center" wrapText="1"/>
    </xf>
    <xf numFmtId="3" fontId="24" fillId="0" borderId="6" xfId="0" applyNumberFormat="1" applyFont="1" applyBorder="1" applyAlignment="1">
      <alignment horizontal="right" vertical="center" wrapText="1"/>
    </xf>
    <xf numFmtId="3" fontId="23" fillId="0" borderId="7" xfId="0" applyNumberFormat="1" applyFont="1" applyBorder="1" applyAlignment="1">
      <alignment horizontal="right" vertical="center" wrapText="1"/>
    </xf>
    <xf numFmtId="0" fontId="24" fillId="0" borderId="6" xfId="0" applyFont="1" applyBorder="1" applyAlignment="1">
      <alignment horizontal="right" vertical="center" wrapText="1"/>
    </xf>
    <xf numFmtId="0" fontId="23" fillId="0" borderId="7" xfId="0" applyFont="1" applyBorder="1" applyAlignment="1">
      <alignment horizontal="right" vertical="center" wrapText="1"/>
    </xf>
    <xf numFmtId="0" fontId="46" fillId="0" borderId="0" xfId="0" applyFont="1"/>
    <xf numFmtId="0" fontId="46" fillId="0" borderId="0" xfId="0" applyFont="1" applyAlignment="1">
      <alignment vertical="center"/>
    </xf>
    <xf numFmtId="0" fontId="46" fillId="0" borderId="0" xfId="0" applyFont="1" applyAlignment="1">
      <alignment horizontal="right" vertical="center"/>
    </xf>
    <xf numFmtId="0" fontId="3" fillId="0" borderId="0" xfId="0" applyFont="1" applyAlignment="1">
      <alignment horizontal="right" vertical="center"/>
    </xf>
    <xf numFmtId="0" fontId="15" fillId="0" borderId="0" xfId="0" applyFont="1" applyAlignment="1">
      <alignment horizontal="right" vertical="center" wrapText="1"/>
    </xf>
    <xf numFmtId="0" fontId="15" fillId="0" borderId="0" xfId="0" applyFont="1" applyAlignment="1">
      <alignment horizontal="right" vertical="center"/>
    </xf>
    <xf numFmtId="0" fontId="12" fillId="0" borderId="0" xfId="0" applyFont="1" applyAlignment="1">
      <alignment horizontal="left" vertical="center" wrapText="1"/>
    </xf>
    <xf numFmtId="0" fontId="6" fillId="2" borderId="10" xfId="0" applyFont="1" applyFill="1" applyBorder="1" applyAlignment="1">
      <alignment vertical="center" wrapText="1"/>
    </xf>
    <xf numFmtId="0" fontId="6" fillId="2" borderId="14" xfId="0" applyFont="1" applyFill="1" applyBorder="1" applyAlignment="1">
      <alignment horizontal="right" vertical="center" wrapText="1"/>
    </xf>
    <xf numFmtId="0" fontId="6" fillId="0" borderId="0" xfId="0" applyFont="1" applyAlignment="1">
      <alignment horizontal="center" vertical="center"/>
    </xf>
    <xf numFmtId="0" fontId="15" fillId="0" borderId="16" xfId="0" applyFont="1" applyBorder="1" applyAlignment="1">
      <alignment vertical="center" wrapText="1"/>
    </xf>
    <xf numFmtId="0" fontId="15" fillId="0" borderId="16" xfId="0" applyFont="1" applyBorder="1" applyAlignment="1">
      <alignment horizontal="right" vertical="center" wrapText="1"/>
    </xf>
    <xf numFmtId="3" fontId="16" fillId="0" borderId="16" xfId="1" applyNumberFormat="1" applyFont="1" applyFill="1" applyBorder="1" applyAlignment="1" applyProtection="1">
      <alignment horizontal="right" vertical="center"/>
    </xf>
    <xf numFmtId="169" fontId="7" fillId="0" borderId="7" xfId="1" applyNumberFormat="1" applyFont="1" applyFill="1" applyBorder="1" applyAlignment="1" applyProtection="1">
      <alignment horizontal="right" vertical="center" wrapText="1"/>
    </xf>
    <xf numFmtId="169" fontId="7" fillId="0" borderId="7" xfId="1" applyNumberFormat="1" applyFont="1" applyBorder="1" applyAlignment="1" applyProtection="1">
      <alignment horizontal="right" vertical="center" wrapText="1"/>
    </xf>
    <xf numFmtId="0" fontId="20" fillId="0" borderId="0" xfId="0" applyFont="1" applyAlignment="1">
      <alignment horizontal="left" vertical="center" wrapText="1" indent="3"/>
    </xf>
    <xf numFmtId="0" fontId="7" fillId="0" borderId="11" xfId="0" applyFont="1" applyBorder="1" applyAlignment="1">
      <alignment horizontal="right" vertical="center" wrapText="1"/>
    </xf>
    <xf numFmtId="3" fontId="17" fillId="0" borderId="0" xfId="1" applyNumberFormat="1" applyFont="1" applyFill="1" applyBorder="1" applyAlignment="1" applyProtection="1">
      <alignment horizontal="right" vertical="center"/>
    </xf>
    <xf numFmtId="0" fontId="47" fillId="0" borderId="0" xfId="0" applyFont="1" applyAlignment="1">
      <alignment horizontal="left" vertical="center" wrapText="1" indent="3"/>
    </xf>
    <xf numFmtId="0" fontId="20" fillId="0" borderId="6" xfId="0" applyFont="1" applyBorder="1" applyAlignment="1">
      <alignment horizontal="left" vertical="center" wrapText="1" indent="3"/>
    </xf>
    <xf numFmtId="3" fontId="17" fillId="0" borderId="6" xfId="1" applyNumberFormat="1" applyFont="1" applyFill="1" applyBorder="1" applyAlignment="1" applyProtection="1">
      <alignment horizontal="right" vertical="center"/>
    </xf>
    <xf numFmtId="0" fontId="15" fillId="0" borderId="17" xfId="0" applyFont="1" applyBorder="1" applyAlignment="1">
      <alignment vertical="center" wrapText="1"/>
    </xf>
    <xf numFmtId="3" fontId="16" fillId="0" borderId="17" xfId="1" applyNumberFormat="1" applyFont="1" applyFill="1" applyBorder="1" applyAlignment="1" applyProtection="1">
      <alignment horizontal="right" vertical="center"/>
    </xf>
    <xf numFmtId="0" fontId="15" fillId="0" borderId="7" xfId="0" applyFont="1" applyBorder="1" applyAlignment="1">
      <alignment horizontal="left" vertical="center" indent="2"/>
    </xf>
    <xf numFmtId="0" fontId="15" fillId="0" borderId="7" xfId="0" applyFont="1" applyBorder="1" applyAlignment="1">
      <alignment horizontal="right" vertical="center"/>
    </xf>
    <xf numFmtId="167" fontId="7" fillId="0" borderId="7" xfId="0" applyNumberFormat="1" applyFont="1" applyBorder="1" applyAlignment="1">
      <alignment horizontal="right" vertical="center"/>
    </xf>
    <xf numFmtId="0" fontId="15" fillId="0" borderId="7" xfId="0" applyFont="1" applyBorder="1" applyAlignment="1">
      <alignment horizontal="left" vertical="center" wrapText="1" indent="3"/>
    </xf>
    <xf numFmtId="3" fontId="16" fillId="0" borderId="7" xfId="1" applyNumberFormat="1" applyFont="1" applyFill="1" applyBorder="1" applyAlignment="1" applyProtection="1">
      <alignment horizontal="right" vertical="center"/>
    </xf>
    <xf numFmtId="0" fontId="15" fillId="0" borderId="7" xfId="0" applyFont="1" applyBorder="1" applyAlignment="1">
      <alignment horizontal="left" vertical="center" wrapText="1" indent="4"/>
    </xf>
    <xf numFmtId="0" fontId="20" fillId="0" borderId="0" xfId="0" applyFont="1" applyAlignment="1">
      <alignment horizontal="left" vertical="center" wrapText="1" indent="5"/>
    </xf>
    <xf numFmtId="0" fontId="47" fillId="0" borderId="0" xfId="0" applyFont="1" applyAlignment="1">
      <alignment horizontal="left" vertical="center" wrapText="1" indent="5"/>
    </xf>
    <xf numFmtId="0" fontId="20" fillId="0" borderId="6" xfId="0" applyFont="1" applyBorder="1" applyAlignment="1">
      <alignment horizontal="left" vertical="center" wrapText="1" indent="5"/>
    </xf>
    <xf numFmtId="0" fontId="48" fillId="0" borderId="0" xfId="0" applyFont="1" applyAlignment="1">
      <alignment vertical="center"/>
    </xf>
    <xf numFmtId="0" fontId="7" fillId="0" borderId="0" xfId="0" applyFont="1" applyAlignment="1">
      <alignment horizontal="right" vertical="center"/>
    </xf>
    <xf numFmtId="0" fontId="15" fillId="0" borderId="15" xfId="0" applyFont="1" applyBorder="1" applyAlignment="1">
      <alignment vertical="center" wrapText="1"/>
    </xf>
    <xf numFmtId="0" fontId="15" fillId="0" borderId="6" xfId="0" applyFont="1" applyBorder="1" applyAlignment="1">
      <alignment horizontal="right" vertical="center"/>
    </xf>
    <xf numFmtId="0" fontId="15" fillId="0" borderId="6" xfId="0" applyFont="1" applyBorder="1" applyAlignment="1">
      <alignment horizontal="left" vertical="center" wrapText="1" indent="3"/>
    </xf>
    <xf numFmtId="3" fontId="16" fillId="0" borderId="6" xfId="1" applyNumberFormat="1" applyFont="1" applyFill="1" applyBorder="1" applyAlignment="1" applyProtection="1">
      <alignment horizontal="right" vertical="center"/>
    </xf>
    <xf numFmtId="0" fontId="15" fillId="0" borderId="0" xfId="0" applyFont="1" applyAlignment="1">
      <alignment vertical="center" wrapText="1"/>
    </xf>
    <xf numFmtId="169" fontId="13" fillId="0" borderId="0" xfId="1" applyNumberFormat="1" applyFont="1" applyFill="1" applyBorder="1" applyAlignment="1" applyProtection="1">
      <alignment horizontal="right" vertical="center" wrapText="1"/>
    </xf>
    <xf numFmtId="0" fontId="35" fillId="0" borderId="11" xfId="0" applyFont="1" applyBorder="1" applyAlignment="1">
      <alignment horizontal="left" vertical="center" wrapText="1" indent="2"/>
    </xf>
    <xf numFmtId="169" fontId="7" fillId="0" borderId="11" xfId="0" applyNumberFormat="1" applyFont="1" applyBorder="1" applyAlignment="1">
      <alignment horizontal="right" vertical="center"/>
    </xf>
    <xf numFmtId="0" fontId="47" fillId="0" borderId="11" xfId="0" applyFont="1" applyBorder="1" applyAlignment="1">
      <alignment horizontal="left" vertical="center" wrapText="1" indent="3"/>
    </xf>
    <xf numFmtId="3" fontId="17" fillId="0" borderId="11" xfId="1" applyNumberFormat="1" applyFont="1" applyFill="1" applyBorder="1" applyAlignment="1" applyProtection="1">
      <alignment horizontal="right" vertical="center"/>
    </xf>
    <xf numFmtId="0" fontId="47" fillId="0" borderId="6" xfId="0" applyFont="1" applyBorder="1" applyAlignment="1">
      <alignment horizontal="left" vertical="center" wrapText="1" indent="3"/>
    </xf>
    <xf numFmtId="0" fontId="35" fillId="0" borderId="0" xfId="0" applyFont="1" applyAlignment="1">
      <alignment horizontal="left" vertical="center" wrapText="1" indent="2"/>
    </xf>
    <xf numFmtId="169" fontId="7" fillId="0" borderId="0" xfId="1" applyNumberFormat="1" applyFont="1" applyBorder="1" applyAlignment="1" applyProtection="1">
      <alignment horizontal="right" vertical="center" wrapText="1"/>
    </xf>
    <xf numFmtId="0" fontId="49" fillId="0" borderId="6" xfId="0" applyFont="1" applyBorder="1" applyAlignment="1">
      <alignment horizontal="left" vertical="center" wrapText="1"/>
    </xf>
    <xf numFmtId="0" fontId="50" fillId="0" borderId="6" xfId="0" applyFont="1" applyBorder="1" applyAlignment="1">
      <alignment horizontal="right" vertical="center" wrapText="1"/>
    </xf>
    <xf numFmtId="169" fontId="7" fillId="0" borderId="6" xfId="1" applyNumberFormat="1" applyFont="1" applyBorder="1" applyAlignment="1" applyProtection="1">
      <alignment horizontal="right" vertical="center" wrapText="1"/>
    </xf>
    <xf numFmtId="169" fontId="7" fillId="0" borderId="6" xfId="1" applyNumberFormat="1" applyFont="1" applyFill="1" applyBorder="1" applyAlignment="1" applyProtection="1">
      <alignment horizontal="right" vertical="center" wrapText="1"/>
    </xf>
    <xf numFmtId="0" fontId="50" fillId="0" borderId="0" xfId="0" applyFont="1" applyAlignment="1">
      <alignment horizontal="left" vertical="center" wrapText="1"/>
    </xf>
    <xf numFmtId="0" fontId="50" fillId="0" borderId="0" xfId="0" applyFont="1" applyAlignment="1">
      <alignment horizontal="right" vertical="center" wrapText="1"/>
    </xf>
    <xf numFmtId="169" fontId="37" fillId="0" borderId="0" xfId="1" applyNumberFormat="1" applyFont="1" applyBorder="1" applyAlignment="1" applyProtection="1">
      <alignment horizontal="right" vertical="center" wrapText="1"/>
    </xf>
    <xf numFmtId="0" fontId="6" fillId="2" borderId="10" xfId="0" applyFont="1" applyFill="1" applyBorder="1" applyAlignment="1">
      <alignment horizontal="left" vertical="center" wrapText="1"/>
    </xf>
    <xf numFmtId="0" fontId="6" fillId="2" borderId="2" xfId="0" applyFont="1" applyFill="1" applyBorder="1" applyAlignment="1">
      <alignment horizontal="right" vertical="center" wrapText="1"/>
    </xf>
    <xf numFmtId="167" fontId="15" fillId="0" borderId="11" xfId="0" applyNumberFormat="1" applyFont="1" applyBorder="1" applyAlignment="1">
      <alignment vertical="center"/>
    </xf>
    <xf numFmtId="167" fontId="15" fillId="0" borderId="7" xfId="0" applyNumberFormat="1" applyFont="1" applyBorder="1" applyAlignment="1">
      <alignment horizontal="right" vertical="center"/>
    </xf>
    <xf numFmtId="0" fontId="7" fillId="0" borderId="6" xfId="0" applyFont="1" applyBorder="1" applyAlignment="1">
      <alignment horizontal="left" vertical="center" wrapText="1" indent="2"/>
    </xf>
    <xf numFmtId="0" fontId="47" fillId="0" borderId="11" xfId="0" applyFont="1" applyBorder="1" applyAlignment="1">
      <alignment horizontal="left" vertical="center" wrapText="1" indent="2"/>
    </xf>
    <xf numFmtId="0" fontId="47" fillId="0" borderId="6" xfId="0" applyFont="1" applyBorder="1" applyAlignment="1">
      <alignment horizontal="left" vertical="center" wrapText="1" indent="2"/>
    </xf>
    <xf numFmtId="0" fontId="43" fillId="0" borderId="6" xfId="0" applyFont="1" applyBorder="1" applyAlignment="1">
      <alignment horizontal="left" vertical="center" wrapText="1"/>
    </xf>
    <xf numFmtId="3" fontId="35" fillId="0" borderId="6" xfId="1" applyNumberFormat="1" applyFont="1" applyFill="1" applyBorder="1" applyAlignment="1" applyProtection="1">
      <alignment horizontal="right" vertical="center"/>
    </xf>
    <xf numFmtId="0" fontId="47" fillId="0" borderId="0" xfId="0" applyFont="1" applyAlignment="1">
      <alignment horizontal="left" vertical="center" wrapText="1" indent="2"/>
    </xf>
    <xf numFmtId="0" fontId="49" fillId="0" borderId="0" xfId="0" applyFont="1" applyAlignment="1">
      <alignment horizontal="left" vertical="center" wrapText="1"/>
    </xf>
    <xf numFmtId="169" fontId="17" fillId="0" borderId="0" xfId="1" applyNumberFormat="1" applyFont="1" applyBorder="1" applyAlignment="1" applyProtection="1">
      <alignment horizontal="right" vertical="center" wrapText="1"/>
    </xf>
    <xf numFmtId="169" fontId="17" fillId="0" borderId="0" xfId="1" applyNumberFormat="1" applyFont="1" applyFill="1" applyBorder="1" applyAlignment="1" applyProtection="1">
      <alignment horizontal="right" vertical="center" wrapText="1"/>
    </xf>
    <xf numFmtId="0" fontId="43" fillId="0" borderId="16" xfId="0" applyFont="1" applyBorder="1" applyAlignment="1">
      <alignment horizontal="left" vertical="center" wrapText="1"/>
    </xf>
    <xf numFmtId="0" fontId="43" fillId="0" borderId="16" xfId="0" applyFont="1" applyBorder="1" applyAlignment="1">
      <alignment horizontal="right" vertical="center" wrapText="1"/>
    </xf>
    <xf numFmtId="3" fontId="35" fillId="0" borderId="16" xfId="1" applyNumberFormat="1" applyFont="1" applyFill="1" applyBorder="1" applyAlignment="1" applyProtection="1">
      <alignment horizontal="right" vertical="center"/>
    </xf>
    <xf numFmtId="0" fontId="19" fillId="0" borderId="6" xfId="0" applyFont="1" applyBorder="1" applyAlignment="1">
      <alignment horizontal="left" vertical="center" wrapText="1"/>
    </xf>
    <xf numFmtId="0" fontId="19" fillId="0" borderId="6" xfId="0" applyFont="1" applyBorder="1" applyAlignment="1">
      <alignment horizontal="right" vertical="center" wrapText="1"/>
    </xf>
    <xf numFmtId="169" fontId="52" fillId="0" borderId="7" xfId="1" applyNumberFormat="1" applyFont="1" applyFill="1" applyBorder="1" applyAlignment="1" applyProtection="1">
      <alignment horizontal="right" vertical="center" wrapText="1"/>
    </xf>
    <xf numFmtId="169" fontId="52" fillId="0" borderId="7" xfId="1" applyNumberFormat="1" applyFont="1" applyBorder="1" applyAlignment="1" applyProtection="1">
      <alignment horizontal="right" vertical="center" wrapText="1"/>
    </xf>
    <xf numFmtId="0" fontId="24" fillId="3" borderId="0" xfId="0" applyFont="1" applyFill="1" applyAlignment="1">
      <alignment vertical="center" wrapText="1"/>
    </xf>
    <xf numFmtId="0" fontId="6" fillId="2" borderId="18" xfId="0" applyFont="1" applyFill="1" applyBorder="1" applyAlignment="1">
      <alignment horizontal="right" vertical="center"/>
    </xf>
    <xf numFmtId="169" fontId="13" fillId="0" borderId="0" xfId="1" applyNumberFormat="1" applyFont="1" applyFill="1" applyBorder="1" applyAlignment="1" applyProtection="1">
      <alignment vertical="center" wrapText="1"/>
    </xf>
    <xf numFmtId="0" fontId="10" fillId="0" borderId="0" xfId="0" applyFont="1" applyAlignment="1">
      <alignment wrapText="1"/>
    </xf>
    <xf numFmtId="0" fontId="10" fillId="0" borderId="0" xfId="0" applyFont="1" applyAlignment="1">
      <alignment horizontal="right" vertical="center"/>
    </xf>
    <xf numFmtId="0" fontId="10" fillId="0" borderId="0" xfId="0" applyFont="1" applyAlignment="1">
      <alignment horizontal="right"/>
    </xf>
    <xf numFmtId="0" fontId="7" fillId="0" borderId="0" xfId="0" applyFont="1" applyAlignment="1">
      <alignment wrapText="1"/>
    </xf>
    <xf numFmtId="0" fontId="11" fillId="0" borderId="0" xfId="0" applyFont="1" applyAlignment="1">
      <alignment horizontal="right" vertical="center" wrapText="1"/>
    </xf>
    <xf numFmtId="0" fontId="11" fillId="0" borderId="0" xfId="0" applyFont="1" applyAlignment="1">
      <alignment horizontal="right" wrapText="1"/>
    </xf>
    <xf numFmtId="0" fontId="11" fillId="0" borderId="0" xfId="0" applyFont="1" applyAlignment="1">
      <alignment horizontal="right" vertical="center"/>
    </xf>
    <xf numFmtId="0" fontId="12" fillId="0" borderId="1" xfId="0" applyFont="1" applyBorder="1" applyAlignment="1">
      <alignment vertical="top" wrapText="1"/>
    </xf>
    <xf numFmtId="0" fontId="12" fillId="0" borderId="12" xfId="0" applyFont="1" applyBorder="1" applyAlignment="1">
      <alignment horizontal="right" wrapText="1"/>
    </xf>
    <xf numFmtId="0" fontId="6" fillId="2" borderId="10" xfId="0" applyFont="1" applyFill="1" applyBorder="1" applyAlignment="1">
      <alignment horizontal="left" wrapText="1"/>
    </xf>
    <xf numFmtId="0" fontId="15" fillId="0" borderId="16" xfId="0" applyFont="1" applyBorder="1" applyAlignment="1">
      <alignment wrapText="1"/>
    </xf>
    <xf numFmtId="3" fontId="16" fillId="0" borderId="16" xfId="1" applyNumberFormat="1" applyFont="1" applyBorder="1" applyAlignment="1" applyProtection="1">
      <alignment horizontal="right" vertical="center"/>
    </xf>
    <xf numFmtId="0" fontId="51" fillId="0" borderId="19" xfId="0" applyFont="1" applyBorder="1" applyAlignment="1">
      <alignment horizontal="left" vertical="center" wrapText="1"/>
    </xf>
    <xf numFmtId="3" fontId="17" fillId="0" borderId="11" xfId="1" applyNumberFormat="1" applyFont="1" applyBorder="1" applyAlignment="1" applyProtection="1">
      <alignment horizontal="right" vertical="center"/>
    </xf>
    <xf numFmtId="0" fontId="51" fillId="0" borderId="20" xfId="0" applyFont="1" applyBorder="1" applyAlignment="1">
      <alignment horizontal="left" vertical="center" wrapText="1"/>
    </xf>
    <xf numFmtId="3" fontId="17" fillId="0" borderId="16" xfId="1" applyNumberFormat="1" applyFont="1" applyFill="1" applyBorder="1" applyAlignment="1" applyProtection="1">
      <alignment horizontal="right" vertical="center"/>
    </xf>
    <xf numFmtId="0" fontId="51" fillId="0" borderId="0" xfId="0" applyFont="1" applyAlignment="1">
      <alignment horizontal="left" vertical="center" wrapText="1"/>
    </xf>
    <xf numFmtId="3" fontId="17" fillId="0" borderId="0" xfId="1" applyNumberFormat="1" applyFont="1" applyAlignment="1" applyProtection="1">
      <alignment horizontal="right" vertical="center"/>
    </xf>
    <xf numFmtId="0" fontId="51" fillId="0" borderId="6" xfId="0" applyFont="1" applyBorder="1" applyAlignment="1">
      <alignment horizontal="left" vertical="center" wrapText="1"/>
    </xf>
    <xf numFmtId="0" fontId="12" fillId="0" borderId="0" xfId="0" applyFont="1" applyAlignment="1">
      <alignment wrapText="1"/>
    </xf>
    <xf numFmtId="0" fontId="15" fillId="0" borderId="15" xfId="0" applyFont="1" applyBorder="1" applyAlignment="1">
      <alignment wrapText="1"/>
    </xf>
    <xf numFmtId="169" fontId="37" fillId="0" borderId="7" xfId="1" applyNumberFormat="1" applyFont="1" applyBorder="1" applyAlignment="1" applyProtection="1">
      <alignment horizontal="right" vertical="center" wrapText="1"/>
    </xf>
    <xf numFmtId="0" fontId="43" fillId="0" borderId="11" xfId="0" applyFont="1" applyBorder="1" applyAlignment="1">
      <alignment horizontal="left" vertical="center" wrapText="1"/>
    </xf>
    <xf numFmtId="3" fontId="16" fillId="0" borderId="11" xfId="1" applyNumberFormat="1" applyFont="1" applyFill="1" applyBorder="1" applyAlignment="1" applyProtection="1">
      <alignment horizontal="right" vertical="center"/>
    </xf>
    <xf numFmtId="0" fontId="43" fillId="0" borderId="0" xfId="0" applyFont="1" applyAlignment="1">
      <alignment horizontal="left" vertical="center" wrapText="1"/>
    </xf>
    <xf numFmtId="3" fontId="16" fillId="0" borderId="0" xfId="1" applyNumberFormat="1" applyFont="1" applyFill="1" applyBorder="1" applyAlignment="1" applyProtection="1">
      <alignment horizontal="right" vertical="center"/>
    </xf>
    <xf numFmtId="0" fontId="47" fillId="0" borderId="0" xfId="0" applyFont="1" applyAlignment="1">
      <alignment horizontal="left" vertical="center" wrapText="1"/>
    </xf>
    <xf numFmtId="0" fontId="47" fillId="0" borderId="6" xfId="0" applyFont="1" applyBorder="1" applyAlignment="1">
      <alignment horizontal="left" vertical="center" wrapText="1"/>
    </xf>
    <xf numFmtId="0" fontId="6" fillId="2" borderId="14" xfId="0" applyFont="1" applyFill="1" applyBorder="1" applyAlignment="1">
      <alignment horizontal="left" wrapText="1"/>
    </xf>
    <xf numFmtId="0" fontId="15" fillId="0" borderId="6" xfId="0" applyFont="1" applyBorder="1" applyAlignment="1">
      <alignment wrapText="1"/>
    </xf>
    <xf numFmtId="0" fontId="15" fillId="0" borderId="0" xfId="0" applyFont="1" applyAlignment="1">
      <alignment wrapText="1"/>
    </xf>
    <xf numFmtId="0" fontId="15" fillId="0" borderId="5" xfId="0" applyFont="1" applyBorder="1" applyAlignment="1">
      <alignment wrapText="1"/>
    </xf>
    <xf numFmtId="0" fontId="15" fillId="0" borderId="5" xfId="0" applyFont="1" applyBorder="1" applyAlignment="1">
      <alignment vertical="center" wrapText="1"/>
    </xf>
    <xf numFmtId="3" fontId="17" fillId="0" borderId="17" xfId="1" applyNumberFormat="1" applyFont="1" applyFill="1" applyBorder="1" applyAlignment="1" applyProtection="1">
      <alignment horizontal="right" vertical="center"/>
    </xf>
    <xf numFmtId="167" fontId="12" fillId="0" borderId="0" xfId="0" applyNumberFormat="1" applyFont="1" applyAlignment="1">
      <alignment horizontal="right"/>
    </xf>
    <xf numFmtId="0" fontId="20" fillId="0" borderId="0" xfId="0" applyFont="1" applyAlignment="1">
      <alignment horizontal="left" vertical="center" wrapText="1"/>
    </xf>
    <xf numFmtId="0" fontId="20" fillId="0" borderId="6" xfId="0" applyFont="1" applyBorder="1" applyAlignment="1">
      <alignment horizontal="left" vertical="center" wrapText="1"/>
    </xf>
    <xf numFmtId="0" fontId="6" fillId="2" borderId="2" xfId="0" applyFont="1" applyFill="1" applyBorder="1" applyAlignment="1">
      <alignment vertical="center" wrapText="1"/>
    </xf>
    <xf numFmtId="3" fontId="22" fillId="0" borderId="0" xfId="1" applyNumberFormat="1" applyFont="1" applyFill="1" applyBorder="1" applyAlignment="1" applyProtection="1">
      <alignment horizontal="right" vertical="center"/>
    </xf>
    <xf numFmtId="3" fontId="45" fillId="0" borderId="0" xfId="1" applyNumberFormat="1" applyFont="1" applyFill="1" applyBorder="1" applyAlignment="1" applyProtection="1">
      <alignment horizontal="right" vertical="center"/>
    </xf>
    <xf numFmtId="0" fontId="52" fillId="0" borderId="0" xfId="0" applyFont="1" applyAlignment="1">
      <alignment horizontal="right" vertical="center"/>
    </xf>
    <xf numFmtId="3" fontId="45" fillId="0" borderId="6" xfId="1" applyNumberFormat="1" applyFont="1" applyFill="1" applyBorder="1" applyAlignment="1" applyProtection="1">
      <alignment horizontal="right" vertical="center"/>
    </xf>
    <xf numFmtId="3" fontId="22" fillId="0" borderId="6" xfId="1" applyNumberFormat="1" applyFont="1" applyFill="1" applyBorder="1" applyAlignment="1" applyProtection="1">
      <alignment horizontal="right" vertical="center"/>
    </xf>
    <xf numFmtId="1" fontId="17" fillId="0" borderId="0" xfId="1" applyNumberFormat="1" applyFont="1" applyFill="1" applyBorder="1" applyAlignment="1" applyProtection="1">
      <alignment vertical="center"/>
    </xf>
    <xf numFmtId="0" fontId="43" fillId="0" borderId="6" xfId="0" applyFont="1" applyBorder="1" applyAlignment="1">
      <alignment vertical="center" wrapText="1"/>
    </xf>
    <xf numFmtId="3" fontId="43" fillId="0" borderId="6" xfId="0" applyNumberFormat="1" applyFont="1" applyBorder="1" applyAlignment="1">
      <alignment horizontal="right" vertical="center" wrapText="1"/>
    </xf>
    <xf numFmtId="0" fontId="51" fillId="0" borderId="0" xfId="0" applyFont="1" applyAlignment="1">
      <alignment horizontal="left" vertical="center" wrapText="1" indent="3"/>
    </xf>
    <xf numFmtId="0" fontId="43" fillId="0" borderId="4" xfId="0" applyFont="1" applyBorder="1" applyAlignment="1">
      <alignment vertical="center" wrapText="1"/>
    </xf>
    <xf numFmtId="0" fontId="43" fillId="0" borderId="4" xfId="0" applyFont="1" applyBorder="1" applyAlignment="1">
      <alignment horizontal="right" vertical="center" wrapText="1"/>
    </xf>
    <xf numFmtId="0" fontId="7" fillId="0" borderId="7" xfId="0" applyFont="1" applyBorder="1" applyAlignment="1">
      <alignment horizontal="left" vertical="center" wrapText="1" indent="2"/>
    </xf>
    <xf numFmtId="0" fontId="7" fillId="0" borderId="5" xfId="0" applyFont="1" applyBorder="1" applyAlignment="1">
      <alignment horizontal="left" vertical="center" wrapText="1" indent="3"/>
    </xf>
    <xf numFmtId="0" fontId="7" fillId="0" borderId="5" xfId="0" applyFont="1" applyBorder="1" applyAlignment="1">
      <alignment horizontal="right" vertical="center" wrapText="1"/>
    </xf>
    <xf numFmtId="0" fontId="12" fillId="0" borderId="0" xfId="0" applyFont="1" applyAlignment="1">
      <alignment horizontal="left" vertical="center" wrapText="1" indent="1"/>
    </xf>
    <xf numFmtId="0" fontId="51" fillId="0" borderId="6" xfId="0" applyFont="1" applyBorder="1" applyAlignment="1">
      <alignment horizontal="left" vertical="center" wrapText="1" indent="3"/>
    </xf>
    <xf numFmtId="0" fontId="46" fillId="0" borderId="0" xfId="0" applyFont="1" applyAlignment="1">
      <alignment horizontal="right" vertical="center" wrapText="1"/>
    </xf>
    <xf numFmtId="0" fontId="3" fillId="0" borderId="0" xfId="0" applyFont="1" applyAlignment="1">
      <alignment horizontal="right" vertical="center" wrapText="1"/>
    </xf>
    <xf numFmtId="0" fontId="6" fillId="2" borderId="2" xfId="0" applyFont="1" applyFill="1" applyBorder="1" applyAlignment="1">
      <alignment horizontal="left" vertical="center" wrapText="1"/>
    </xf>
    <xf numFmtId="0" fontId="6" fillId="0" borderId="7" xfId="0" applyFont="1" applyBorder="1" applyAlignment="1">
      <alignment horizontal="right" vertical="center" wrapText="1"/>
    </xf>
    <xf numFmtId="0" fontId="20" fillId="0" borderId="6" xfId="0" applyFont="1" applyBorder="1" applyAlignment="1">
      <alignment horizontal="right" vertical="center" wrapText="1"/>
    </xf>
    <xf numFmtId="3" fontId="7" fillId="0" borderId="6" xfId="0" applyNumberFormat="1" applyFont="1" applyBorder="1" applyAlignment="1">
      <alignment horizontal="right" vertical="center" wrapText="1"/>
    </xf>
    <xf numFmtId="3" fontId="12" fillId="0" borderId="0" xfId="0" applyNumberFormat="1" applyFont="1" applyAlignment="1">
      <alignment horizontal="right" vertical="center" wrapText="1"/>
    </xf>
    <xf numFmtId="0" fontId="6" fillId="0" borderId="0" xfId="0" applyFont="1" applyAlignment="1">
      <alignment horizontal="right" vertical="center" wrapText="1"/>
    </xf>
    <xf numFmtId="0" fontId="7" fillId="0" borderId="3" xfId="0" applyFont="1" applyBorder="1" applyAlignment="1">
      <alignment horizontal="right" vertical="center"/>
    </xf>
    <xf numFmtId="0" fontId="20" fillId="0" borderId="0" xfId="0" applyFont="1" applyAlignment="1">
      <alignment horizontal="right" vertical="center" wrapText="1"/>
    </xf>
    <xf numFmtId="2" fontId="7" fillId="0" borderId="0" xfId="0" applyNumberFormat="1" applyFont="1" applyAlignment="1">
      <alignment horizontal="right" vertical="center"/>
    </xf>
    <xf numFmtId="0" fontId="48" fillId="0" borderId="0" xfId="0" applyFont="1" applyAlignment="1">
      <alignment horizontal="left" wrapText="1"/>
    </xf>
    <xf numFmtId="0" fontId="41" fillId="0" borderId="0" xfId="0" applyFont="1" applyAlignment="1">
      <alignment horizontal="left" wrapText="1"/>
    </xf>
    <xf numFmtId="0" fontId="41" fillId="0" borderId="0" xfId="0" applyFont="1" applyAlignment="1">
      <alignment horizontal="right" vertical="center" wrapText="1"/>
    </xf>
    <xf numFmtId="0" fontId="20" fillId="0" borderId="11" xfId="0" applyFont="1" applyBorder="1" applyAlignment="1">
      <alignment horizontal="left" vertical="center" wrapText="1"/>
    </xf>
    <xf numFmtId="0" fontId="20" fillId="0" borderId="11" xfId="0" applyFont="1" applyBorder="1" applyAlignment="1">
      <alignment horizontal="right" vertical="center" wrapText="1"/>
    </xf>
    <xf numFmtId="1" fontId="7" fillId="0" borderId="11" xfId="0" applyNumberFormat="1" applyFont="1" applyBorder="1" applyAlignment="1">
      <alignment horizontal="right" vertical="center"/>
    </xf>
    <xf numFmtId="2" fontId="7" fillId="0" borderId="6" xfId="0" applyNumberFormat="1" applyFont="1" applyBorder="1" applyAlignment="1">
      <alignment horizontal="right" vertical="center"/>
    </xf>
    <xf numFmtId="3" fontId="7" fillId="0" borderId="11" xfId="0" applyNumberFormat="1" applyFont="1" applyBorder="1" applyAlignment="1">
      <alignment horizontal="right" vertical="center" wrapText="1"/>
    </xf>
    <xf numFmtId="0" fontId="20" fillId="0" borderId="5" xfId="0" applyFont="1" applyBorder="1" applyAlignment="1">
      <alignment horizontal="left" vertical="center" wrapText="1"/>
    </xf>
    <xf numFmtId="0" fontId="20" fillId="0" borderId="5" xfId="0" applyFont="1" applyBorder="1" applyAlignment="1">
      <alignment horizontal="right" vertical="center" wrapText="1"/>
    </xf>
    <xf numFmtId="3" fontId="7" fillId="0" borderId="5" xfId="0" applyNumberFormat="1" applyFont="1" applyBorder="1" applyAlignment="1">
      <alignment horizontal="right" vertical="center" wrapText="1"/>
    </xf>
    <xf numFmtId="0" fontId="53" fillId="0" borderId="0" xfId="0" applyFont="1" applyAlignment="1">
      <alignment horizontal="left" vertical="center" wrapText="1"/>
    </xf>
    <xf numFmtId="0" fontId="43" fillId="0" borderId="4" xfId="0" applyFont="1" applyBorder="1" applyAlignment="1">
      <alignment horizontal="left" vertical="center" wrapText="1"/>
    </xf>
    <xf numFmtId="167" fontId="13" fillId="0" borderId="4" xfId="0" applyNumberFormat="1" applyFont="1" applyBorder="1" applyAlignment="1">
      <alignment horizontal="right" vertical="center"/>
    </xf>
    <xf numFmtId="167" fontId="7" fillId="0" borderId="5" xfId="0" applyNumberFormat="1" applyFont="1" applyBorder="1" applyAlignment="1">
      <alignment horizontal="right" vertical="center"/>
    </xf>
    <xf numFmtId="0" fontId="53" fillId="0" borderId="0" xfId="0" applyFont="1" applyAlignment="1">
      <alignment vertical="center" wrapText="1"/>
    </xf>
    <xf numFmtId="0" fontId="0" fillId="0" borderId="0" xfId="0" applyAlignment="1">
      <alignment horizontal="right" vertical="center"/>
    </xf>
    <xf numFmtId="0" fontId="0" fillId="0" borderId="0" xfId="0" applyAlignment="1">
      <alignment horizontal="right" vertical="center" wrapText="1"/>
    </xf>
    <xf numFmtId="0" fontId="9" fillId="0" borderId="6" xfId="0" applyFont="1" applyBorder="1" applyAlignment="1">
      <alignment horizontal="right" vertical="center"/>
    </xf>
    <xf numFmtId="0" fontId="9" fillId="0" borderId="6" xfId="0" applyFont="1" applyBorder="1" applyAlignment="1">
      <alignment horizontal="right" vertical="center" wrapText="1"/>
    </xf>
    <xf numFmtId="0" fontId="47" fillId="0" borderId="0" xfId="0" applyFont="1" applyAlignment="1">
      <alignment horizontal="left" vertical="center"/>
    </xf>
    <xf numFmtId="0" fontId="47" fillId="0" borderId="6" xfId="0" applyFont="1" applyBorder="1" applyAlignment="1">
      <alignment horizontal="left" vertical="center"/>
    </xf>
    <xf numFmtId="0" fontId="35" fillId="0" borderId="6" xfId="0" applyFont="1" applyBorder="1" applyAlignment="1">
      <alignment horizontal="left" vertical="center"/>
    </xf>
    <xf numFmtId="0" fontId="54" fillId="0" borderId="6" xfId="0" applyFont="1" applyBorder="1" applyAlignment="1">
      <alignment horizontal="right" vertical="center"/>
    </xf>
    <xf numFmtId="0" fontId="4" fillId="0" borderId="0" xfId="0" applyFont="1" applyAlignment="1">
      <alignment horizontal="right" vertical="center"/>
    </xf>
    <xf numFmtId="0" fontId="6" fillId="2" borderId="10" xfId="0" applyFont="1" applyFill="1" applyBorder="1" applyAlignment="1">
      <alignment vertical="center"/>
    </xf>
    <xf numFmtId="0" fontId="7" fillId="0" borderId="11" xfId="0" applyFont="1" applyBorder="1" applyAlignment="1">
      <alignment horizontal="left" vertical="center"/>
    </xf>
    <xf numFmtId="0" fontId="7" fillId="0" borderId="0" xfId="0" applyFont="1" applyAlignment="1">
      <alignment horizontal="left" vertical="center"/>
    </xf>
    <xf numFmtId="0" fontId="7" fillId="0" borderId="6" xfId="0" applyFont="1" applyBorder="1" applyAlignment="1">
      <alignment horizontal="left" vertical="center"/>
    </xf>
    <xf numFmtId="0" fontId="15" fillId="0" borderId="16" xfId="0" applyFont="1" applyBorder="1" applyAlignment="1">
      <alignment vertical="center"/>
    </xf>
    <xf numFmtId="0" fontId="13" fillId="0" borderId="6" xfId="0" applyFont="1" applyBorder="1" applyAlignment="1">
      <alignment horizontal="left" vertical="center"/>
    </xf>
    <xf numFmtId="0" fontId="51" fillId="0" borderId="0" xfId="0" applyFont="1" applyAlignment="1">
      <alignment horizontal="left" vertical="center"/>
    </xf>
    <xf numFmtId="0" fontId="51" fillId="0" borderId="6" xfId="0" applyFont="1" applyBorder="1" applyAlignment="1">
      <alignment horizontal="left" vertical="center"/>
    </xf>
    <xf numFmtId="0" fontId="20" fillId="3" borderId="11" xfId="0" applyFont="1" applyFill="1" applyBorder="1" applyAlignment="1">
      <alignment horizontal="left" vertical="center"/>
    </xf>
    <xf numFmtId="0" fontId="20" fillId="3" borderId="11" xfId="0" applyFont="1" applyFill="1" applyBorder="1" applyAlignment="1">
      <alignment horizontal="right" vertical="center"/>
    </xf>
    <xf numFmtId="0" fontId="20" fillId="3" borderId="0" xfId="0" applyFont="1" applyFill="1" applyAlignment="1">
      <alignment horizontal="right" vertical="center" wrapText="1"/>
    </xf>
    <xf numFmtId="0" fontId="20" fillId="3" borderId="6" xfId="0" applyFont="1" applyFill="1" applyBorder="1" applyAlignment="1">
      <alignment horizontal="left" vertical="center"/>
    </xf>
    <xf numFmtId="0" fontId="20" fillId="3" borderId="6" xfId="0" applyFont="1" applyFill="1" applyBorder="1" applyAlignment="1">
      <alignment horizontal="right" vertical="center"/>
    </xf>
    <xf numFmtId="0" fontId="20" fillId="3" borderId="6" xfId="0" applyFont="1" applyFill="1" applyBorder="1" applyAlignment="1">
      <alignment horizontal="right" vertical="center" wrapText="1"/>
    </xf>
    <xf numFmtId="0" fontId="6" fillId="2" borderId="12" xfId="0" applyFont="1" applyFill="1" applyBorder="1" applyAlignment="1">
      <alignment horizontal="right" vertical="center" wrapText="1"/>
    </xf>
    <xf numFmtId="0" fontId="2" fillId="0" borderId="0" xfId="3" applyAlignment="1">
      <alignment vertical="center"/>
    </xf>
    <xf numFmtId="0" fontId="6" fillId="2" borderId="14" xfId="0" applyFont="1" applyFill="1" applyBorder="1" applyAlignment="1">
      <alignment horizontal="left" vertical="center" wrapText="1"/>
    </xf>
    <xf numFmtId="0" fontId="7" fillId="0" borderId="0" xfId="0" applyFont="1" applyAlignment="1">
      <alignment horizontal="left" vertical="center" wrapText="1" indent="2"/>
    </xf>
    <xf numFmtId="0" fontId="34" fillId="0" borderId="0" xfId="0" applyFont="1" applyAlignment="1">
      <alignment vertical="center" wrapText="1"/>
    </xf>
    <xf numFmtId="0" fontId="34" fillId="0" borderId="0" xfId="0" applyFont="1" applyAlignment="1">
      <alignment horizontal="right" vertical="center" wrapText="1"/>
    </xf>
    <xf numFmtId="0" fontId="55" fillId="0" borderId="0" xfId="0" applyFont="1" applyAlignment="1">
      <alignment horizontal="right" vertical="center" wrapText="1"/>
    </xf>
    <xf numFmtId="0" fontId="15" fillId="0" borderId="6" xfId="0" applyFont="1" applyBorder="1" applyAlignment="1">
      <alignment vertical="center" wrapText="1"/>
    </xf>
    <xf numFmtId="0" fontId="16" fillId="0" borderId="6" xfId="0" applyFont="1" applyBorder="1" applyAlignment="1">
      <alignment horizontal="right" vertical="center" wrapText="1"/>
    </xf>
    <xf numFmtId="0" fontId="13" fillId="0" borderId="6" xfId="0" applyFont="1" applyBorder="1" applyAlignment="1">
      <alignment horizontal="right" vertical="center" wrapText="1"/>
    </xf>
    <xf numFmtId="0" fontId="7" fillId="0" borderId="11" xfId="0" applyFont="1" applyBorder="1" applyAlignment="1">
      <alignment horizontal="left" vertical="center" wrapText="1" indent="2"/>
    </xf>
    <xf numFmtId="0" fontId="2" fillId="0" borderId="0" xfId="3" applyAlignment="1">
      <alignment horizontal="right" vertical="center"/>
    </xf>
    <xf numFmtId="0" fontId="52" fillId="0" borderId="0" xfId="0" applyFont="1"/>
    <xf numFmtId="0" fontId="56" fillId="0" borderId="0" xfId="3" applyFont="1" applyAlignment="1">
      <alignment horizontal="justify" vertical="center"/>
    </xf>
    <xf numFmtId="0" fontId="6" fillId="2" borderId="12" xfId="0" applyFont="1" applyFill="1" applyBorder="1" applyAlignment="1">
      <alignment horizontal="left" vertical="center"/>
    </xf>
    <xf numFmtId="0" fontId="24" fillId="0" borderId="0" xfId="0" applyFont="1" applyAlignment="1">
      <alignment horizontal="justify" vertical="center" wrapText="1"/>
    </xf>
    <xf numFmtId="0" fontId="24" fillId="3" borderId="0" xfId="0" applyFont="1" applyFill="1" applyAlignment="1">
      <alignment horizontal="justify" vertical="center" wrapText="1"/>
    </xf>
    <xf numFmtId="0" fontId="23" fillId="3" borderId="6" xfId="0" applyFont="1" applyFill="1" applyBorder="1" applyAlignment="1">
      <alignment vertical="center" wrapText="1"/>
    </xf>
    <xf numFmtId="0" fontId="24" fillId="3" borderId="6" xfId="0" applyFont="1" applyFill="1" applyBorder="1" applyAlignment="1">
      <alignment vertical="center" wrapText="1"/>
    </xf>
    <xf numFmtId="0" fontId="21" fillId="0" borderId="6" xfId="0" applyFont="1" applyBorder="1" applyAlignment="1">
      <alignment horizontal="right" vertical="center" wrapText="1"/>
    </xf>
    <xf numFmtId="0" fontId="24" fillId="0" borderId="6" xfId="0" applyFont="1" applyBorder="1" applyAlignment="1">
      <alignment horizontal="justify" vertical="center" wrapText="1"/>
    </xf>
    <xf numFmtId="0" fontId="24" fillId="3" borderId="7" xfId="0" applyFont="1" applyFill="1" applyBorder="1" applyAlignment="1">
      <alignment vertical="center" wrapText="1"/>
    </xf>
    <xf numFmtId="3" fontId="24" fillId="3" borderId="7" xfId="0" applyNumberFormat="1" applyFont="1" applyFill="1" applyBorder="1" applyAlignment="1">
      <alignment horizontal="right" vertical="center" wrapText="1"/>
    </xf>
    <xf numFmtId="0" fontId="4" fillId="0" borderId="0" xfId="0" applyFont="1" applyAlignment="1">
      <alignment vertical="center" wrapText="1"/>
    </xf>
    <xf numFmtId="0" fontId="0" fillId="0" borderId="0" xfId="0" applyAlignment="1">
      <alignment vertical="center" wrapText="1"/>
    </xf>
    <xf numFmtId="170" fontId="7" fillId="0" borderId="0" xfId="1" applyNumberFormat="1" applyFont="1" applyFill="1" applyBorder="1" applyAlignment="1" applyProtection="1">
      <alignment horizontal="right" vertical="center"/>
    </xf>
    <xf numFmtId="0" fontId="12" fillId="0" borderId="7" xfId="0" applyFont="1" applyBorder="1" applyAlignment="1">
      <alignment horizontal="left" vertical="center" wrapText="1"/>
    </xf>
    <xf numFmtId="169" fontId="7" fillId="0" borderId="7" xfId="1" applyNumberFormat="1" applyFont="1" applyFill="1" applyBorder="1" applyAlignment="1" applyProtection="1">
      <alignment horizontal="right" vertical="center"/>
    </xf>
    <xf numFmtId="169" fontId="7" fillId="0" borderId="0" xfId="1" applyNumberFormat="1" applyFont="1" applyFill="1" applyBorder="1" applyAlignment="1" applyProtection="1">
      <alignment horizontal="right" vertical="center"/>
    </xf>
    <xf numFmtId="170" fontId="7" fillId="0" borderId="7" xfId="1" applyNumberFormat="1" applyFont="1" applyFill="1" applyBorder="1" applyAlignment="1" applyProtection="1">
      <alignment horizontal="right" vertical="center"/>
    </xf>
    <xf numFmtId="171" fontId="0" fillId="0" borderId="0" xfId="2" applyNumberFormat="1" applyFont="1" applyProtection="1"/>
    <xf numFmtId="0" fontId="12" fillId="0" borderId="11" xfId="0" applyFont="1" applyBorder="1" applyAlignment="1">
      <alignment horizontal="left" vertical="center" wrapText="1"/>
    </xf>
    <xf numFmtId="0" fontId="12" fillId="0" borderId="6" xfId="0" applyFont="1" applyBorder="1" applyAlignment="1">
      <alignment horizontal="left" vertical="center" wrapText="1"/>
    </xf>
    <xf numFmtId="170" fontId="7" fillId="0" borderId="6" xfId="1" applyNumberFormat="1" applyFont="1" applyFill="1" applyBorder="1" applyAlignment="1" applyProtection="1">
      <alignment horizontal="right" vertical="center"/>
    </xf>
    <xf numFmtId="169" fontId="7" fillId="0" borderId="11" xfId="1" applyNumberFormat="1" applyFont="1" applyFill="1" applyBorder="1" applyAlignment="1" applyProtection="1">
      <alignment horizontal="right" vertical="center"/>
    </xf>
    <xf numFmtId="169" fontId="7" fillId="0" borderId="6" xfId="1" applyNumberFormat="1" applyFont="1" applyFill="1" applyBorder="1" applyAlignment="1" applyProtection="1">
      <alignment horizontal="right" vertical="center"/>
    </xf>
    <xf numFmtId="169" fontId="0" fillId="0" borderId="11" xfId="1" applyNumberFormat="1" applyFont="1" applyFill="1" applyBorder="1" applyAlignment="1" applyProtection="1">
      <alignment horizontal="right" vertical="center"/>
    </xf>
    <xf numFmtId="170" fontId="52" fillId="0" borderId="0" xfId="1" applyNumberFormat="1" applyFont="1" applyFill="1" applyBorder="1" applyAlignment="1" applyProtection="1">
      <alignment horizontal="right" vertical="center"/>
    </xf>
    <xf numFmtId="43" fontId="52" fillId="0" borderId="0" xfId="1" applyFont="1" applyFill="1" applyBorder="1" applyAlignment="1" applyProtection="1">
      <alignment horizontal="right" vertical="center"/>
    </xf>
    <xf numFmtId="169" fontId="52" fillId="0" borderId="0" xfId="1" applyNumberFormat="1" applyFont="1" applyFill="1" applyBorder="1" applyAlignment="1" applyProtection="1">
      <alignment horizontal="right" vertical="center"/>
    </xf>
    <xf numFmtId="0" fontId="15" fillId="0" borderId="11" xfId="0" applyFont="1" applyBorder="1" applyAlignment="1">
      <alignment vertical="top" wrapText="1"/>
    </xf>
    <xf numFmtId="0" fontId="15" fillId="0" borderId="0" xfId="0" applyFont="1" applyAlignment="1">
      <alignment vertical="top" wrapText="1"/>
    </xf>
    <xf numFmtId="0" fontId="52" fillId="0" borderId="0" xfId="0" applyFont="1" applyAlignment="1">
      <alignment horizontal="left" vertical="center" wrapText="1"/>
    </xf>
    <xf numFmtId="0" fontId="52" fillId="0" borderId="0" xfId="0" applyFont="1" applyAlignment="1">
      <alignment horizontal="right" vertical="center" wrapText="1"/>
    </xf>
    <xf numFmtId="0" fontId="24" fillId="0" borderId="0" xfId="0" applyFont="1" applyAlignment="1">
      <alignment horizontal="left" vertical="center" wrapText="1"/>
    </xf>
    <xf numFmtId="0" fontId="29" fillId="0" borderId="0" xfId="0" applyFont="1" applyAlignment="1">
      <alignment vertical="top" wrapText="1" readingOrder="1"/>
    </xf>
    <xf numFmtId="3" fontId="24" fillId="6" borderId="6" xfId="0" applyNumberFormat="1" applyFont="1" applyFill="1" applyBorder="1" applyAlignment="1">
      <alignment horizontal="right" vertical="center" wrapText="1"/>
    </xf>
    <xf numFmtId="167" fontId="23" fillId="6" borderId="0" xfId="0" applyNumberFormat="1" applyFont="1" applyFill="1" applyAlignment="1">
      <alignment horizontal="right" vertical="center" wrapText="1"/>
    </xf>
    <xf numFmtId="167" fontId="23" fillId="6" borderId="6" xfId="0" applyNumberFormat="1" applyFont="1" applyFill="1" applyBorder="1" applyAlignment="1">
      <alignment horizontal="right" vertical="center" wrapText="1"/>
    </xf>
    <xf numFmtId="167" fontId="24" fillId="6" borderId="11" xfId="0" applyNumberFormat="1" applyFont="1" applyFill="1" applyBorder="1" applyAlignment="1">
      <alignment horizontal="right" vertical="center" wrapText="1"/>
    </xf>
    <xf numFmtId="167" fontId="24" fillId="6" borderId="0" xfId="0" applyNumberFormat="1" applyFont="1" applyFill="1" applyAlignment="1">
      <alignment horizontal="right" vertical="center" wrapText="1"/>
    </xf>
    <xf numFmtId="167" fontId="24" fillId="6" borderId="6" xfId="0" applyNumberFormat="1" applyFont="1" applyFill="1" applyBorder="1" applyAlignment="1">
      <alignment horizontal="right" vertical="center" wrapText="1"/>
    </xf>
    <xf numFmtId="0" fontId="24" fillId="6" borderId="0" xfId="0" applyFont="1" applyFill="1" applyAlignment="1">
      <alignment horizontal="right" vertical="center" wrapText="1"/>
    </xf>
    <xf numFmtId="0" fontId="24" fillId="6" borderId="6" xfId="0" applyFont="1" applyFill="1" applyBorder="1" applyAlignment="1">
      <alignment horizontal="right" vertical="center" wrapText="1"/>
    </xf>
    <xf numFmtId="3" fontId="24" fillId="6" borderId="0" xfId="0" applyNumberFormat="1" applyFont="1" applyFill="1" applyAlignment="1">
      <alignment horizontal="right" vertical="center" wrapText="1"/>
    </xf>
    <xf numFmtId="0" fontId="23" fillId="6" borderId="6" xfId="0" applyFont="1" applyFill="1" applyBorder="1" applyAlignment="1">
      <alignment horizontal="right" vertical="center" wrapText="1"/>
    </xf>
    <xf numFmtId="3" fontId="23" fillId="6" borderId="6" xfId="0" applyNumberFormat="1" applyFont="1" applyFill="1" applyBorder="1" applyAlignment="1">
      <alignment horizontal="right" vertical="center" wrapText="1"/>
    </xf>
    <xf numFmtId="3" fontId="23" fillId="6" borderId="7" xfId="0" applyNumberFormat="1" applyFont="1" applyFill="1" applyBorder="1" applyAlignment="1">
      <alignment horizontal="right" vertical="center" wrapText="1"/>
    </xf>
    <xf numFmtId="3" fontId="24" fillId="6" borderId="11" xfId="0" applyNumberFormat="1" applyFont="1" applyFill="1" applyBorder="1" applyAlignment="1">
      <alignment horizontal="right" vertical="center" wrapText="1"/>
    </xf>
    <xf numFmtId="3" fontId="23" fillId="3" borderId="6" xfId="0" applyNumberFormat="1" applyFont="1" applyFill="1" applyBorder="1" applyAlignment="1">
      <alignment vertical="center" wrapText="1"/>
    </xf>
    <xf numFmtId="167" fontId="7" fillId="0" borderId="7" xfId="0" applyNumberFormat="1" applyFont="1" applyBorder="1" applyAlignment="1">
      <alignment vertical="center"/>
    </xf>
    <xf numFmtId="167" fontId="7" fillId="0" borderId="6" xfId="0" applyNumberFormat="1" applyFont="1" applyBorder="1" applyAlignment="1">
      <alignment vertical="center"/>
    </xf>
    <xf numFmtId="169" fontId="52" fillId="0" borderId="6" xfId="1" applyNumberFormat="1" applyFont="1" applyBorder="1" applyAlignment="1" applyProtection="1">
      <alignment horizontal="right" vertical="center" wrapText="1"/>
    </xf>
    <xf numFmtId="169" fontId="45" fillId="0" borderId="7" xfId="1" applyNumberFormat="1" applyFont="1" applyBorder="1" applyAlignment="1" applyProtection="1">
      <alignment horizontal="right" vertical="center" wrapText="1"/>
    </xf>
    <xf numFmtId="169" fontId="45" fillId="0" borderId="7" xfId="1" applyNumberFormat="1" applyFont="1" applyFill="1" applyBorder="1" applyAlignment="1" applyProtection="1">
      <alignment horizontal="right" vertical="center" wrapText="1"/>
    </xf>
    <xf numFmtId="167" fontId="13" fillId="0" borderId="7" xfId="0" applyNumberFormat="1" applyFont="1" applyBorder="1" applyAlignment="1">
      <alignment vertical="center"/>
    </xf>
    <xf numFmtId="3" fontId="23" fillId="3" borderId="7" xfId="0" applyNumberFormat="1" applyFont="1" applyFill="1" applyBorder="1" applyAlignment="1">
      <alignment vertical="center" wrapText="1"/>
    </xf>
    <xf numFmtId="0" fontId="23" fillId="3" borderId="7" xfId="0" applyFont="1" applyFill="1" applyBorder="1" applyAlignment="1">
      <alignment horizontal="right" vertical="center" wrapText="1"/>
    </xf>
    <xf numFmtId="3" fontId="22" fillId="0" borderId="7" xfId="1" applyNumberFormat="1" applyFont="1" applyFill="1" applyBorder="1" applyAlignment="1" applyProtection="1">
      <alignment horizontal="right" vertical="center"/>
    </xf>
    <xf numFmtId="1" fontId="15" fillId="0" borderId="7" xfId="0" applyNumberFormat="1" applyFont="1" applyBorder="1" applyAlignment="1">
      <alignment vertical="center" wrapText="1"/>
    </xf>
    <xf numFmtId="1" fontId="45" fillId="0" borderId="6" xfId="1" applyNumberFormat="1" applyFont="1" applyFill="1" applyBorder="1" applyAlignment="1" applyProtection="1">
      <alignment vertical="center"/>
    </xf>
    <xf numFmtId="1" fontId="35" fillId="0" borderId="7" xfId="0" applyNumberFormat="1" applyFont="1" applyBorder="1" applyAlignment="1">
      <alignment vertical="center" wrapText="1"/>
    </xf>
    <xf numFmtId="1" fontId="17" fillId="0" borderId="6" xfId="1" applyNumberFormat="1" applyFont="1" applyFill="1" applyBorder="1" applyAlignment="1" applyProtection="1">
      <alignment vertical="center"/>
    </xf>
    <xf numFmtId="3" fontId="23" fillId="6" borderId="7" xfId="0" applyNumberFormat="1" applyFont="1" applyFill="1" applyBorder="1" applyAlignment="1">
      <alignment vertical="center" wrapText="1"/>
    </xf>
    <xf numFmtId="0" fontId="23" fillId="6" borderId="7" xfId="0" applyFont="1" applyFill="1" applyBorder="1" applyAlignment="1">
      <alignment horizontal="right" vertical="center" wrapText="1"/>
    </xf>
    <xf numFmtId="0" fontId="6" fillId="0" borderId="6" xfId="0" applyFont="1" applyBorder="1" applyAlignment="1">
      <alignment horizontal="right" vertical="center" wrapText="1"/>
    </xf>
    <xf numFmtId="1" fontId="7" fillId="6" borderId="11" xfId="0" applyNumberFormat="1" applyFont="1" applyFill="1" applyBorder="1" applyAlignment="1">
      <alignment horizontal="right" vertical="center"/>
    </xf>
    <xf numFmtId="2" fontId="7" fillId="6" borderId="6" xfId="0" applyNumberFormat="1" applyFont="1" applyFill="1" applyBorder="1" applyAlignment="1">
      <alignment horizontal="right" vertical="center"/>
    </xf>
    <xf numFmtId="0" fontId="52" fillId="6" borderId="0" xfId="0" applyFont="1" applyFill="1" applyAlignment="1">
      <alignment horizontal="right" vertical="center"/>
    </xf>
    <xf numFmtId="0" fontId="7" fillId="6" borderId="0" xfId="0" applyFont="1" applyFill="1" applyAlignment="1">
      <alignment horizontal="right" vertical="center"/>
    </xf>
    <xf numFmtId="0" fontId="7" fillId="6" borderId="6" xfId="0" applyFont="1" applyFill="1" applyBorder="1" applyAlignment="1">
      <alignment horizontal="right" vertical="center"/>
    </xf>
    <xf numFmtId="0" fontId="7" fillId="6" borderId="0" xfId="0" applyFont="1" applyFill="1" applyAlignment="1">
      <alignment horizontal="right" vertical="center" wrapText="1"/>
    </xf>
    <xf numFmtId="0" fontId="7" fillId="6" borderId="6" xfId="0" applyFont="1" applyFill="1" applyBorder="1" applyAlignment="1">
      <alignment horizontal="right" vertical="center" wrapText="1"/>
    </xf>
    <xf numFmtId="3" fontId="24" fillId="6" borderId="7" xfId="0" applyNumberFormat="1" applyFont="1" applyFill="1" applyBorder="1" applyAlignment="1">
      <alignment horizontal="right" vertical="center" wrapText="1"/>
    </xf>
    <xf numFmtId="0" fontId="13" fillId="6" borderId="6" xfId="0" applyFont="1" applyFill="1" applyBorder="1" applyAlignment="1">
      <alignment horizontal="right" vertical="center" wrapText="1"/>
    </xf>
    <xf numFmtId="169" fontId="52" fillId="6" borderId="7" xfId="1" applyNumberFormat="1" applyFont="1" applyFill="1" applyBorder="1" applyAlignment="1" applyProtection="1">
      <alignment horizontal="right" vertical="center"/>
    </xf>
    <xf numFmtId="4" fontId="24" fillId="6" borderId="0" xfId="0" applyNumberFormat="1" applyFont="1" applyFill="1" applyAlignment="1">
      <alignment horizontal="right" vertical="center" wrapText="1"/>
    </xf>
    <xf numFmtId="4" fontId="24" fillId="6" borderId="6" xfId="0" applyNumberFormat="1" applyFont="1" applyFill="1" applyBorder="1" applyAlignment="1">
      <alignment horizontal="right" vertical="center" wrapText="1"/>
    </xf>
    <xf numFmtId="0" fontId="24" fillId="6" borderId="7" xfId="0" applyFont="1" applyFill="1" applyBorder="1" applyAlignment="1">
      <alignment horizontal="right" vertical="center" wrapText="1"/>
    </xf>
    <xf numFmtId="0" fontId="15" fillId="6" borderId="0" xfId="0" applyFont="1" applyFill="1" applyAlignment="1">
      <alignment vertical="top" wrapText="1"/>
    </xf>
    <xf numFmtId="0" fontId="2" fillId="0" borderId="4" xfId="3" applyBorder="1" applyAlignment="1">
      <alignment horizontal="left" vertical="center" wrapText="1" indent="1"/>
    </xf>
    <xf numFmtId="49" fontId="8" fillId="0" borderId="0" xfId="0" applyNumberFormat="1" applyFont="1" applyAlignment="1">
      <alignment vertical="top" wrapText="1"/>
    </xf>
    <xf numFmtId="0" fontId="13" fillId="0" borderId="7" xfId="0" applyFont="1" applyBorder="1" applyAlignment="1">
      <alignment vertical="center"/>
    </xf>
    <xf numFmtId="2" fontId="7" fillId="0" borderId="7" xfId="0" applyNumberFormat="1" applyFont="1" applyBorder="1" applyAlignment="1">
      <alignment horizontal="right" vertical="center"/>
    </xf>
    <xf numFmtId="0" fontId="12" fillId="0" borderId="6" xfId="0" applyFont="1" applyBorder="1" applyAlignment="1">
      <alignment horizontal="left" vertical="center" indent="3"/>
    </xf>
    <xf numFmtId="1" fontId="15" fillId="6" borderId="6" xfId="0" applyNumberFormat="1" applyFont="1" applyFill="1" applyBorder="1" applyAlignment="1">
      <alignment horizontal="right" vertical="center" wrapText="1"/>
    </xf>
    <xf numFmtId="41" fontId="23" fillId="6" borderId="6" xfId="0" applyNumberFormat="1" applyFont="1" applyFill="1" applyBorder="1" applyAlignment="1">
      <alignment horizontal="right" vertical="center" wrapText="1"/>
    </xf>
    <xf numFmtId="3" fontId="16" fillId="0" borderId="6" xfId="1" applyNumberFormat="1" applyFont="1" applyFill="1" applyBorder="1" applyAlignment="1" applyProtection="1">
      <alignment vertical="center"/>
    </xf>
    <xf numFmtId="3" fontId="16" fillId="6" borderId="6" xfId="1" applyNumberFormat="1" applyFont="1" applyFill="1" applyBorder="1" applyAlignment="1" applyProtection="1">
      <alignment vertical="center"/>
    </xf>
    <xf numFmtId="3" fontId="10" fillId="0" borderId="0" xfId="0" applyNumberFormat="1" applyFont="1" applyAlignment="1">
      <alignment horizontal="right" vertical="center"/>
    </xf>
    <xf numFmtId="3" fontId="11" fillId="0" borderId="0" xfId="0" applyNumberFormat="1" applyFont="1" applyAlignment="1">
      <alignment horizontal="right" vertical="center" wrapText="1"/>
    </xf>
    <xf numFmtId="3" fontId="12" fillId="0" borderId="0" xfId="0" applyNumberFormat="1" applyFont="1" applyAlignment="1">
      <alignment horizontal="right" vertical="center"/>
    </xf>
    <xf numFmtId="3" fontId="45" fillId="0" borderId="7" xfId="1" applyNumberFormat="1" applyFont="1" applyFill="1" applyBorder="1" applyAlignment="1" applyProtection="1">
      <alignment horizontal="right" vertical="center" wrapText="1"/>
    </xf>
    <xf numFmtId="3" fontId="23" fillId="6" borderId="0" xfId="0" applyNumberFormat="1" applyFont="1" applyFill="1" applyAlignment="1">
      <alignment horizontal="right" vertical="center" wrapText="1"/>
    </xf>
    <xf numFmtId="3" fontId="52" fillId="6" borderId="0" xfId="0" applyNumberFormat="1" applyFont="1" applyFill="1" applyAlignment="1">
      <alignment horizontal="right"/>
    </xf>
    <xf numFmtId="3" fontId="52" fillId="6" borderId="0" xfId="0" applyNumberFormat="1" applyFont="1" applyFill="1" applyAlignment="1">
      <alignment horizontal="right" vertical="center"/>
    </xf>
    <xf numFmtId="3" fontId="37" fillId="0" borderId="0" xfId="1" applyNumberFormat="1" applyFont="1" applyFill="1" applyBorder="1" applyAlignment="1" applyProtection="1">
      <alignment horizontal="right" vertical="center" wrapText="1"/>
    </xf>
    <xf numFmtId="3" fontId="15" fillId="0" borderId="7" xfId="0" applyNumberFormat="1" applyFont="1" applyBorder="1" applyAlignment="1">
      <alignment vertical="center" wrapText="1"/>
    </xf>
    <xf numFmtId="3" fontId="24" fillId="6" borderId="0" xfId="0" applyNumberFormat="1" applyFont="1" applyFill="1" applyAlignment="1">
      <alignment vertical="center" wrapText="1"/>
    </xf>
    <xf numFmtId="3" fontId="52" fillId="6" borderId="0" xfId="0" applyNumberFormat="1" applyFont="1" applyFill="1" applyAlignment="1">
      <alignment vertical="center"/>
    </xf>
    <xf numFmtId="3" fontId="45" fillId="6" borderId="6" xfId="1" applyNumberFormat="1" applyFont="1" applyFill="1" applyBorder="1" applyAlignment="1" applyProtection="1">
      <alignment vertical="center"/>
    </xf>
    <xf numFmtId="3" fontId="22" fillId="0" borderId="7" xfId="0" applyNumberFormat="1" applyFont="1" applyBorder="1" applyAlignment="1">
      <alignment vertical="center" wrapText="1"/>
    </xf>
    <xf numFmtId="3" fontId="45" fillId="6" borderId="0" xfId="1" applyNumberFormat="1" applyFont="1" applyFill="1" applyBorder="1" applyAlignment="1" applyProtection="1">
      <alignment vertical="center"/>
    </xf>
    <xf numFmtId="3" fontId="52" fillId="0" borderId="0" xfId="0" applyNumberFormat="1" applyFont="1" applyAlignment="1">
      <alignment horizontal="right" vertical="center"/>
    </xf>
    <xf numFmtId="3" fontId="44" fillId="0" borderId="0" xfId="0" applyNumberFormat="1" applyFont="1" applyAlignment="1">
      <alignment horizontal="left" vertical="center"/>
    </xf>
    <xf numFmtId="3" fontId="15" fillId="0" borderId="7" xfId="2" applyNumberFormat="1" applyFont="1" applyFill="1" applyBorder="1" applyAlignment="1" applyProtection="1">
      <alignment horizontal="right" vertical="center" wrapText="1"/>
    </xf>
    <xf numFmtId="3" fontId="15" fillId="0" borderId="7" xfId="0" applyNumberFormat="1" applyFont="1" applyBorder="1" applyAlignment="1">
      <alignment horizontal="right" vertical="center" wrapText="1"/>
    </xf>
    <xf numFmtId="0" fontId="57" fillId="0" borderId="0" xfId="0" applyFont="1" applyAlignment="1">
      <alignment vertical="center"/>
    </xf>
    <xf numFmtId="0" fontId="57" fillId="0" borderId="0" xfId="3" applyFont="1" applyAlignment="1">
      <alignment vertical="center"/>
    </xf>
    <xf numFmtId="2" fontId="24" fillId="3" borderId="0" xfId="0" applyNumberFormat="1" applyFont="1" applyFill="1" applyAlignment="1">
      <alignment horizontal="right" vertical="center" wrapText="1"/>
    </xf>
    <xf numFmtId="2" fontId="24" fillId="6" borderId="0" xfId="0" applyNumberFormat="1" applyFont="1" applyFill="1" applyAlignment="1">
      <alignment horizontal="right" vertical="center" wrapText="1"/>
    </xf>
    <xf numFmtId="172" fontId="7" fillId="0" borderId="11" xfId="0" applyNumberFormat="1" applyFont="1" applyBorder="1" applyAlignment="1">
      <alignment horizontal="right" vertical="center"/>
    </xf>
    <xf numFmtId="172" fontId="24" fillId="6" borderId="0" xfId="0" applyNumberFormat="1" applyFont="1" applyFill="1" applyAlignment="1">
      <alignment horizontal="right" vertical="center" wrapText="1"/>
    </xf>
    <xf numFmtId="0" fontId="52" fillId="5" borderId="0" xfId="0" applyFont="1" applyFill="1" applyAlignment="1">
      <alignment horizontal="right" vertical="center"/>
    </xf>
    <xf numFmtId="0" fontId="24" fillId="6" borderId="11" xfId="0" applyFont="1" applyFill="1" applyBorder="1" applyAlignment="1">
      <alignment horizontal="right" vertical="center" wrapText="1"/>
    </xf>
    <xf numFmtId="0" fontId="7" fillId="6" borderId="11" xfId="0" applyFont="1" applyFill="1" applyBorder="1" applyAlignment="1">
      <alignment horizontal="right" vertical="center"/>
    </xf>
    <xf numFmtId="3" fontId="24" fillId="0" borderId="7" xfId="0" applyNumberFormat="1" applyFont="1" applyBorder="1" applyAlignment="1">
      <alignment horizontal="right" vertical="center" wrapText="1"/>
    </xf>
    <xf numFmtId="1" fontId="15" fillId="0" borderId="6" xfId="0" applyNumberFormat="1" applyFont="1" applyBorder="1" applyAlignment="1">
      <alignment horizontal="right" vertical="center" wrapText="1"/>
    </xf>
    <xf numFmtId="1" fontId="24" fillId="6" borderId="0" xfId="0" applyNumberFormat="1" applyFont="1" applyFill="1" applyAlignment="1">
      <alignment horizontal="right" vertical="center" wrapText="1"/>
    </xf>
    <xf numFmtId="3" fontId="23" fillId="0" borderId="6" xfId="0" applyNumberFormat="1" applyFont="1" applyBorder="1" applyAlignment="1">
      <alignment vertical="center" wrapText="1"/>
    </xf>
    <xf numFmtId="3" fontId="23" fillId="0" borderId="7" xfId="0" applyNumberFormat="1" applyFont="1" applyBorder="1" applyAlignment="1">
      <alignment vertical="center" wrapText="1"/>
    </xf>
    <xf numFmtId="0" fontId="23" fillId="0" borderId="6" xfId="0" applyFont="1" applyBorder="1" applyAlignment="1">
      <alignment horizontal="right" vertical="center" wrapText="1"/>
    </xf>
    <xf numFmtId="173" fontId="23" fillId="6" borderId="6" xfId="0" applyNumberFormat="1" applyFont="1" applyFill="1" applyBorder="1" applyAlignment="1">
      <alignment horizontal="right" vertical="center" wrapText="1"/>
    </xf>
    <xf numFmtId="3" fontId="23" fillId="0" borderId="0" xfId="0" applyNumberFormat="1" applyFont="1" applyAlignment="1">
      <alignment horizontal="right" vertical="center" wrapText="1"/>
    </xf>
    <xf numFmtId="3" fontId="52" fillId="0" borderId="0" xfId="0" applyNumberFormat="1" applyFont="1" applyAlignment="1">
      <alignment horizontal="right"/>
    </xf>
    <xf numFmtId="3" fontId="24" fillId="0" borderId="0" xfId="0" applyNumberFormat="1" applyFont="1" applyAlignment="1">
      <alignment vertical="center" wrapText="1"/>
    </xf>
    <xf numFmtId="3" fontId="52" fillId="0" borderId="0" xfId="0" applyNumberFormat="1" applyFont="1" applyAlignment="1">
      <alignment vertical="center"/>
    </xf>
    <xf numFmtId="3" fontId="45" fillId="0" borderId="6" xfId="1" applyNumberFormat="1" applyFont="1" applyFill="1" applyBorder="1" applyAlignment="1" applyProtection="1">
      <alignment vertical="center"/>
    </xf>
    <xf numFmtId="3" fontId="45" fillId="0" borderId="0" xfId="1" applyNumberFormat="1" applyFont="1" applyFill="1" applyBorder="1" applyAlignment="1" applyProtection="1">
      <alignment vertical="center"/>
    </xf>
    <xf numFmtId="3" fontId="52" fillId="6" borderId="6" xfId="0" applyNumberFormat="1" applyFont="1" applyFill="1" applyBorder="1" applyAlignment="1">
      <alignment horizontal="right"/>
    </xf>
    <xf numFmtId="3" fontId="20" fillId="0" borderId="0" xfId="0" applyNumberFormat="1" applyFont="1" applyAlignment="1">
      <alignment horizontal="right" vertical="center" wrapText="1"/>
    </xf>
    <xf numFmtId="3" fontId="19" fillId="0" borderId="0" xfId="0" applyNumberFormat="1" applyFont="1" applyAlignment="1">
      <alignment horizontal="right" vertical="center" wrapText="1"/>
    </xf>
    <xf numFmtId="3" fontId="19" fillId="6" borderId="0" xfId="0" applyNumberFormat="1" applyFont="1" applyFill="1" applyAlignment="1">
      <alignment horizontal="right" vertical="center" wrapText="1"/>
    </xf>
    <xf numFmtId="3" fontId="20" fillId="6" borderId="0" xfId="0" applyNumberFormat="1" applyFont="1" applyFill="1" applyAlignment="1">
      <alignment horizontal="right" vertical="center" wrapText="1"/>
    </xf>
    <xf numFmtId="3" fontId="52" fillId="6" borderId="6" xfId="0" applyNumberFormat="1" applyFont="1" applyFill="1" applyBorder="1" applyAlignment="1">
      <alignment horizontal="right" vertical="center"/>
    </xf>
    <xf numFmtId="167" fontId="24" fillId="0" borderId="6" xfId="0" applyNumberFormat="1" applyFont="1" applyBorder="1" applyAlignment="1">
      <alignment horizontal="right" vertical="center" wrapText="1"/>
    </xf>
    <xf numFmtId="167" fontId="24" fillId="0" borderId="0" xfId="0" applyNumberFormat="1" applyFont="1" applyAlignment="1">
      <alignment horizontal="right" vertical="center" wrapText="1"/>
    </xf>
    <xf numFmtId="167" fontId="19" fillId="0" borderId="6" xfId="0" applyNumberFormat="1" applyFont="1" applyBorder="1" applyAlignment="1">
      <alignment horizontal="right" vertical="center" wrapText="1"/>
    </xf>
    <xf numFmtId="167" fontId="19" fillId="6" borderId="6" xfId="0" applyNumberFormat="1" applyFont="1" applyFill="1" applyBorder="1" applyAlignment="1">
      <alignment horizontal="right" vertical="center" wrapText="1"/>
    </xf>
    <xf numFmtId="165" fontId="24" fillId="6" borderId="0" xfId="0" applyNumberFormat="1" applyFont="1" applyFill="1" applyAlignment="1">
      <alignment horizontal="right" vertical="center" wrapText="1"/>
    </xf>
    <xf numFmtId="2" fontId="24" fillId="6" borderId="6" xfId="0" applyNumberFormat="1" applyFont="1" applyFill="1" applyBorder="1" applyAlignment="1">
      <alignment horizontal="right" vertical="center" wrapText="1"/>
    </xf>
    <xf numFmtId="41" fontId="23" fillId="0" borderId="6" xfId="0" applyNumberFormat="1" applyFont="1" applyBorder="1" applyAlignment="1">
      <alignment horizontal="right" vertical="center" wrapText="1"/>
    </xf>
    <xf numFmtId="3" fontId="24" fillId="0" borderId="11" xfId="0" applyNumberFormat="1" applyFont="1" applyBorder="1" applyAlignment="1">
      <alignment horizontal="right" vertical="center" wrapText="1"/>
    </xf>
    <xf numFmtId="172" fontId="24" fillId="0" borderId="0" xfId="0" applyNumberFormat="1" applyFont="1" applyAlignment="1">
      <alignment horizontal="right" vertical="center" wrapText="1"/>
    </xf>
    <xf numFmtId="167" fontId="23" fillId="0" borderId="0" xfId="0" applyNumberFormat="1" applyFont="1" applyAlignment="1">
      <alignment horizontal="right" vertical="center" wrapText="1"/>
    </xf>
    <xf numFmtId="167" fontId="23" fillId="0" borderId="6" xfId="0" applyNumberFormat="1" applyFont="1" applyBorder="1" applyAlignment="1">
      <alignment horizontal="right" vertical="center" wrapText="1"/>
    </xf>
    <xf numFmtId="167" fontId="24" fillId="0" borderId="11" xfId="0" applyNumberFormat="1" applyFont="1" applyBorder="1" applyAlignment="1">
      <alignment horizontal="right" vertical="center" wrapText="1"/>
    </xf>
    <xf numFmtId="0" fontId="23" fillId="0" borderId="0" xfId="0" applyFont="1" applyAlignment="1">
      <alignment horizontal="right" vertical="center" wrapText="1"/>
    </xf>
    <xf numFmtId="2" fontId="24" fillId="0" borderId="0" xfId="0" applyNumberFormat="1" applyFont="1" applyAlignment="1">
      <alignment horizontal="right" vertical="center" wrapText="1"/>
    </xf>
    <xf numFmtId="167" fontId="20" fillId="6" borderId="0" xfId="0" applyNumberFormat="1" applyFont="1" applyFill="1" applyAlignment="1">
      <alignment horizontal="right" vertical="center" wrapText="1"/>
    </xf>
    <xf numFmtId="167" fontId="20" fillId="6" borderId="6" xfId="0" applyNumberFormat="1" applyFont="1" applyFill="1" applyBorder="1" applyAlignment="1">
      <alignment horizontal="right" vertical="center" wrapText="1"/>
    </xf>
    <xf numFmtId="167" fontId="13" fillId="6" borderId="7" xfId="0" applyNumberFormat="1" applyFont="1" applyFill="1" applyBorder="1" applyAlignment="1">
      <alignment horizontal="right" vertical="center"/>
    </xf>
    <xf numFmtId="2" fontId="9" fillId="0" borderId="0" xfId="0" applyNumberFormat="1" applyFont="1" applyAlignment="1">
      <alignment horizontal="center" vertical="center" wrapText="1"/>
    </xf>
    <xf numFmtId="2" fontId="7" fillId="0" borderId="0" xfId="0" applyNumberFormat="1" applyFont="1"/>
    <xf numFmtId="2" fontId="11" fillId="0" borderId="0" xfId="0" applyNumberFormat="1" applyFont="1" applyAlignment="1">
      <alignment vertical="center" wrapText="1"/>
    </xf>
    <xf numFmtId="2" fontId="6" fillId="2" borderId="10" xfId="0" applyNumberFormat="1" applyFont="1" applyFill="1" applyBorder="1" applyAlignment="1">
      <alignment horizontal="right" vertical="center"/>
    </xf>
    <xf numFmtId="2" fontId="23" fillId="6" borderId="0" xfId="0" applyNumberFormat="1" applyFont="1" applyFill="1" applyAlignment="1">
      <alignment horizontal="right" vertical="center" wrapText="1"/>
    </xf>
    <xf numFmtId="2" fontId="22" fillId="0" borderId="0" xfId="1" applyNumberFormat="1" applyFont="1" applyFill="1" applyBorder="1" applyAlignment="1" applyProtection="1">
      <alignment horizontal="right" vertical="center"/>
    </xf>
    <xf numFmtId="2" fontId="8" fillId="0" borderId="0" xfId="0" applyNumberFormat="1" applyFont="1" applyAlignment="1">
      <alignment vertical="top" wrapText="1"/>
    </xf>
    <xf numFmtId="2" fontId="24" fillId="3" borderId="7" xfId="0" applyNumberFormat="1" applyFont="1" applyFill="1" applyBorder="1" applyAlignment="1">
      <alignment horizontal="right" vertical="center" wrapText="1"/>
    </xf>
    <xf numFmtId="2" fontId="13" fillId="0" borderId="7" xfId="0" applyNumberFormat="1" applyFont="1" applyBorder="1" applyAlignment="1">
      <alignment horizontal="center" vertical="center"/>
    </xf>
    <xf numFmtId="2" fontId="7" fillId="0" borderId="6" xfId="0" applyNumberFormat="1" applyFont="1" applyBorder="1" applyAlignment="1">
      <alignment horizontal="center"/>
    </xf>
    <xf numFmtId="2" fontId="13" fillId="0" borderId="6" xfId="0" applyNumberFormat="1" applyFont="1" applyBorder="1" applyAlignment="1">
      <alignment horizontal="center" vertical="center"/>
    </xf>
    <xf numFmtId="2" fontId="15" fillId="0" borderId="0" xfId="0" applyNumberFormat="1" applyFont="1" applyAlignment="1">
      <alignment horizontal="right"/>
    </xf>
    <xf numFmtId="2" fontId="12" fillId="0" borderId="0" xfId="0" applyNumberFormat="1" applyFont="1" applyAlignment="1">
      <alignment horizontal="right"/>
    </xf>
    <xf numFmtId="174" fontId="24" fillId="6" borderId="0" xfId="0" applyNumberFormat="1" applyFont="1" applyFill="1" applyAlignment="1">
      <alignment horizontal="right" vertical="center" wrapText="1"/>
    </xf>
    <xf numFmtId="174" fontId="24" fillId="6" borderId="6" xfId="0" applyNumberFormat="1" applyFont="1" applyFill="1" applyBorder="1" applyAlignment="1">
      <alignment horizontal="right" vertical="center" wrapText="1"/>
    </xf>
    <xf numFmtId="3" fontId="43" fillId="6" borderId="6" xfId="0" applyNumberFormat="1" applyFont="1" applyFill="1" applyBorder="1" applyAlignment="1">
      <alignment horizontal="right" vertical="center" wrapText="1"/>
    </xf>
    <xf numFmtId="3" fontId="7" fillId="6" borderId="0" xfId="0" applyNumberFormat="1" applyFont="1" applyFill="1" applyAlignment="1">
      <alignment horizontal="right" vertical="center" wrapText="1"/>
    </xf>
    <xf numFmtId="3" fontId="7" fillId="6" borderId="6" xfId="0" applyNumberFormat="1" applyFont="1" applyFill="1" applyBorder="1" applyAlignment="1">
      <alignment horizontal="right" vertical="center" wrapText="1"/>
    </xf>
    <xf numFmtId="2" fontId="45" fillId="6" borderId="0" xfId="0" applyNumberFormat="1" applyFont="1" applyFill="1" applyAlignment="1">
      <alignment horizontal="right" vertical="center" wrapText="1"/>
    </xf>
    <xf numFmtId="2" fontId="45" fillId="6" borderId="6" xfId="0" applyNumberFormat="1" applyFont="1" applyFill="1" applyBorder="1" applyAlignment="1">
      <alignment horizontal="right" vertical="center" wrapText="1"/>
    </xf>
    <xf numFmtId="164" fontId="58" fillId="4" borderId="0" xfId="0" applyNumberFormat="1" applyFont="1" applyFill="1" applyAlignment="1">
      <alignment horizontal="left" vertical="center" wrapText="1"/>
    </xf>
    <xf numFmtId="0" fontId="58" fillId="0" borderId="0" xfId="0" applyFont="1" applyAlignment="1">
      <alignment horizontal="center" vertical="center" wrapText="1"/>
    </xf>
    <xf numFmtId="0" fontId="58" fillId="0" borderId="0" xfId="0" applyFont="1" applyAlignment="1">
      <alignment horizontal="left" vertical="center" wrapText="1"/>
    </xf>
    <xf numFmtId="164" fontId="59" fillId="4" borderId="0" xfId="0" applyNumberFormat="1" applyFont="1" applyFill="1"/>
    <xf numFmtId="0" fontId="59" fillId="0" borderId="0" xfId="0" applyFont="1"/>
    <xf numFmtId="0" fontId="11" fillId="0" borderId="0" xfId="0" applyFont="1" applyAlignment="1">
      <alignment vertical="top"/>
    </xf>
    <xf numFmtId="0" fontId="11" fillId="0" borderId="0" xfId="0" applyFont="1" applyAlignment="1">
      <alignment horizontal="left" vertical="top"/>
    </xf>
    <xf numFmtId="0" fontId="59" fillId="0" borderId="0" xfId="0" applyFont="1" applyAlignment="1">
      <alignment vertical="top"/>
    </xf>
    <xf numFmtId="0" fontId="11" fillId="0" borderId="0" xfId="0" applyFont="1" applyAlignment="1">
      <alignment horizontal="left"/>
    </xf>
    <xf numFmtId="0" fontId="32" fillId="0" borderId="0" xfId="0" applyFont="1" applyAlignment="1">
      <alignment horizontal="left" vertical="center" readingOrder="1"/>
    </xf>
    <xf numFmtId="0" fontId="59" fillId="0" borderId="0" xfId="0" applyFont="1" applyAlignment="1">
      <alignment vertical="center"/>
    </xf>
    <xf numFmtId="4" fontId="24" fillId="0" borderId="0" xfId="0" applyNumberFormat="1" applyFont="1" applyAlignment="1">
      <alignment horizontal="right" vertical="center" wrapText="1"/>
    </xf>
    <xf numFmtId="4" fontId="24" fillId="0" borderId="6" xfId="0" applyNumberFormat="1" applyFont="1" applyBorder="1" applyAlignment="1">
      <alignment horizontal="right" vertical="center" wrapText="1"/>
    </xf>
    <xf numFmtId="0" fontId="21" fillId="0" borderId="7" xfId="0" applyFont="1" applyBorder="1" applyAlignment="1">
      <alignment horizontal="right" vertical="top" wrapText="1"/>
    </xf>
    <xf numFmtId="169" fontId="52" fillId="0" borderId="7" xfId="1" applyNumberFormat="1" applyFont="1" applyFill="1" applyBorder="1" applyAlignment="1" applyProtection="1">
      <alignment horizontal="right" vertical="center"/>
    </xf>
    <xf numFmtId="0" fontId="20" fillId="6" borderId="0" xfId="0" applyFont="1" applyFill="1" applyAlignment="1">
      <alignment horizontal="right" vertical="center" wrapText="1"/>
    </xf>
    <xf numFmtId="0" fontId="20" fillId="6" borderId="6" xfId="0" applyFont="1" applyFill="1" applyBorder="1" applyAlignment="1">
      <alignment horizontal="right" vertical="center" wrapText="1"/>
    </xf>
    <xf numFmtId="0" fontId="7" fillId="0" borderId="7" xfId="0" applyFont="1" applyBorder="1" applyAlignment="1">
      <alignment horizontal="right" vertical="top" wrapText="1"/>
    </xf>
    <xf numFmtId="1" fontId="24" fillId="6" borderId="6" xfId="0" applyNumberFormat="1" applyFont="1" applyFill="1" applyBorder="1" applyAlignment="1">
      <alignment horizontal="right" vertical="center" wrapText="1"/>
    </xf>
    <xf numFmtId="169" fontId="24" fillId="0" borderId="0" xfId="1" applyNumberFormat="1" applyFont="1" applyAlignment="1">
      <alignment horizontal="right" vertical="center" wrapText="1"/>
    </xf>
    <xf numFmtId="169" fontId="24" fillId="6" borderId="0" xfId="1" applyNumberFormat="1" applyFont="1" applyFill="1" applyAlignment="1">
      <alignment horizontal="right" vertical="center" wrapText="1"/>
    </xf>
    <xf numFmtId="0" fontId="15" fillId="6" borderId="7" xfId="0" applyFont="1" applyFill="1" applyBorder="1" applyAlignment="1">
      <alignment vertical="top" wrapText="1"/>
    </xf>
    <xf numFmtId="3" fontId="0" fillId="0" borderId="0" xfId="0" applyNumberFormat="1" applyAlignment="1">
      <alignment horizontal="right"/>
    </xf>
    <xf numFmtId="0" fontId="20" fillId="0" borderId="11" xfId="0" applyFont="1" applyBorder="1" applyAlignment="1">
      <alignment horizontal="left" vertical="center" wrapText="1" indent="2"/>
    </xf>
    <xf numFmtId="0" fontId="51" fillId="0" borderId="0" xfId="0" applyFont="1" applyAlignment="1">
      <alignment horizontal="left" vertical="center" wrapText="1" indent="2"/>
    </xf>
    <xf numFmtId="9" fontId="12" fillId="6" borderId="0" xfId="0" applyNumberFormat="1" applyFont="1" applyFill="1"/>
    <xf numFmtId="9" fontId="24" fillId="6" borderId="0" xfId="0" applyNumberFormat="1" applyFont="1" applyFill="1" applyAlignment="1">
      <alignment horizontal="right" vertical="center" wrapText="1"/>
    </xf>
    <xf numFmtId="9" fontId="24" fillId="6" borderId="6" xfId="0" applyNumberFormat="1" applyFont="1" applyFill="1" applyBorder="1" applyAlignment="1">
      <alignment horizontal="right" vertical="center" wrapText="1"/>
    </xf>
    <xf numFmtId="0" fontId="11" fillId="0" borderId="0" xfId="0" applyFont="1" applyAlignment="1">
      <alignment horizontal="left" vertical="center" wrapText="1"/>
    </xf>
    <xf numFmtId="0" fontId="59" fillId="0" borderId="0" xfId="0" applyFont="1" applyAlignment="1">
      <alignment horizontal="center"/>
    </xf>
    <xf numFmtId="0" fontId="32" fillId="0" borderId="0" xfId="0" applyFont="1" applyAlignment="1">
      <alignment horizontal="left" vertical="top" wrapText="1" readingOrder="1"/>
    </xf>
    <xf numFmtId="0" fontId="29" fillId="0" borderId="0" xfId="0" applyFont="1" applyAlignment="1">
      <alignment horizontal="left" vertical="top" wrapText="1" readingOrder="1"/>
    </xf>
    <xf numFmtId="0" fontId="7" fillId="0" borderId="3" xfId="0" applyFont="1" applyBorder="1" applyAlignment="1">
      <alignment horizontal="left" vertical="center" wrapText="1"/>
    </xf>
    <xf numFmtId="0" fontId="7" fillId="0" borderId="6" xfId="0" applyFont="1" applyBorder="1" applyAlignment="1">
      <alignment horizontal="left" vertical="center" wrapText="1"/>
    </xf>
    <xf numFmtId="0" fontId="7" fillId="0" borderId="5" xfId="0" applyFont="1" applyBorder="1" applyAlignment="1">
      <alignment horizontal="left" vertical="center" wrapText="1"/>
    </xf>
    <xf numFmtId="0" fontId="7" fillId="0" borderId="0" xfId="0" applyFont="1" applyAlignment="1">
      <alignment horizontal="left" vertical="center" wrapText="1"/>
    </xf>
    <xf numFmtId="0" fontId="12" fillId="0" borderId="0" xfId="0" applyFont="1" applyAlignment="1">
      <alignment horizontal="left" vertical="top" wrapText="1"/>
    </xf>
    <xf numFmtId="0" fontId="12" fillId="0" borderId="13" xfId="0" applyFont="1" applyBorder="1" applyAlignment="1">
      <alignment horizontal="left" vertical="top" wrapText="1"/>
    </xf>
    <xf numFmtId="0" fontId="12" fillId="0" borderId="0" xfId="0" applyFont="1" applyAlignment="1">
      <alignment horizontal="left" vertical="center" wrapText="1"/>
    </xf>
    <xf numFmtId="0" fontId="8" fillId="0" borderId="11" xfId="0" applyFont="1" applyBorder="1" applyAlignment="1">
      <alignment horizontal="left" wrapText="1"/>
    </xf>
    <xf numFmtId="0" fontId="8" fillId="0" borderId="0" xfId="0" applyFont="1" applyAlignment="1">
      <alignment horizontal="left" wrapText="1"/>
    </xf>
    <xf numFmtId="0" fontId="12" fillId="0" borderId="13" xfId="0" applyFont="1" applyBorder="1" applyAlignment="1">
      <alignment horizontal="left" vertical="center" wrapText="1"/>
    </xf>
    <xf numFmtId="0" fontId="12" fillId="0" borderId="9" xfId="0" applyFont="1" applyBorder="1" applyAlignment="1">
      <alignment horizontal="left" vertical="top" wrapText="1"/>
    </xf>
    <xf numFmtId="0" fontId="12" fillId="0" borderId="15" xfId="0" applyFont="1" applyBorder="1" applyAlignment="1">
      <alignment horizontal="left" vertical="top" wrapText="1"/>
    </xf>
    <xf numFmtId="0" fontId="12" fillId="0" borderId="14" xfId="0" applyFont="1" applyBorder="1" applyAlignment="1">
      <alignment horizontal="left" vertical="top" wrapText="1"/>
    </xf>
    <xf numFmtId="0" fontId="48" fillId="0" borderId="11" xfId="0" applyFont="1" applyBorder="1" applyAlignment="1">
      <alignment horizontal="left" wrapText="1"/>
    </xf>
    <xf numFmtId="0" fontId="7" fillId="0" borderId="11" xfId="0" applyFont="1" applyBorder="1" applyAlignment="1">
      <alignment horizontal="left" vertical="center" wrapText="1"/>
    </xf>
    <xf numFmtId="0" fontId="52" fillId="5" borderId="0" xfId="0" applyFont="1" applyFill="1" applyAlignment="1">
      <alignment horizontal="right" vertical="center"/>
    </xf>
    <xf numFmtId="0" fontId="6" fillId="2" borderId="9" xfId="0" applyFont="1" applyFill="1" applyBorder="1" applyAlignment="1">
      <alignment horizontal="center" vertical="center" wrapText="1"/>
    </xf>
    <xf numFmtId="0" fontId="6" fillId="2" borderId="15" xfId="0" applyFont="1" applyFill="1" applyBorder="1" applyAlignment="1">
      <alignment horizontal="center" vertical="center" wrapText="1"/>
    </xf>
    <xf numFmtId="0" fontId="6" fillId="2" borderId="14" xfId="0" applyFont="1" applyFill="1" applyBorder="1" applyAlignment="1">
      <alignment horizontal="center" vertical="center" wrapText="1"/>
    </xf>
    <xf numFmtId="0" fontId="6" fillId="2" borderId="12" xfId="0" applyFont="1" applyFill="1" applyBorder="1" applyAlignment="1">
      <alignment horizontal="left" vertical="center" wrapText="1"/>
    </xf>
    <xf numFmtId="0" fontId="6" fillId="2" borderId="21" xfId="0" applyFont="1" applyFill="1" applyBorder="1" applyAlignment="1">
      <alignment horizontal="left" vertical="center" wrapText="1"/>
    </xf>
    <xf numFmtId="0" fontId="6" fillId="2" borderId="2" xfId="0" applyFont="1" applyFill="1" applyBorder="1" applyAlignment="1">
      <alignment horizontal="center" vertical="center" wrapText="1"/>
    </xf>
    <xf numFmtId="0" fontId="6" fillId="2" borderId="22" xfId="0" applyFont="1" applyFill="1" applyBorder="1" applyAlignment="1">
      <alignment horizontal="center" vertical="center" wrapText="1"/>
    </xf>
    <xf numFmtId="0" fontId="15" fillId="0" borderId="7" xfId="0" applyFont="1" applyBorder="1" applyAlignment="1">
      <alignment horizontal="left" vertical="top" wrapText="1"/>
    </xf>
  </cellXfs>
  <cellStyles count="4">
    <cellStyle name="Comma" xfId="1" builtinId="3"/>
    <cellStyle name="Hyperlink" xfId="3" builtinId="8"/>
    <cellStyle name="Normal" xfId="0" builtinId="0"/>
    <cellStyle name="Percent" xfId="2" builtinId="5"/>
  </cellStyles>
  <dxfs count="0"/>
  <tableStyles count="0" defaultTableStyle="TableStyleMedium2" defaultPivotStyle="PivotStyleLight16"/>
  <colors>
    <mruColors>
      <color rgb="FF002060"/>
      <color rgb="FF0432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calcChain" Target="calcChain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styles" Target="style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theme" Target="theme/theme1.xml"/><Relationship Id="rId28" Type="http://schemas.openxmlformats.org/officeDocument/2006/relationships/customXml" Target="../customXml/item2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customXml" Target="../customXml/item1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_rels/chart12.xml.rels><?xml version="1.0" encoding="UTF-8" standalone="yes"?>
<Relationships xmlns="http://schemas.openxmlformats.org/package/2006/relationships"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xl/charts/_rels/chart13.xml.rels><?xml version="1.0" encoding="UTF-8" standalone="yes"?>
<Relationships xmlns="http://schemas.openxmlformats.org/package/2006/relationships"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xl/charts/_rels/chart14.xml.rels><?xml version="1.0" encoding="UTF-8" standalone="yes"?>
<Relationships xmlns="http://schemas.openxmlformats.org/package/2006/relationships"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xl/charts/_rels/chart15.xml.rels><?xml version="1.0" encoding="UTF-8" standalone="yes"?>
<Relationships xmlns="http://schemas.openxmlformats.org/package/2006/relationships"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xl/charts/_rels/chart16.xml.rels><?xml version="1.0" encoding="UTF-8" standalone="yes"?>
<Relationships xmlns="http://schemas.openxmlformats.org/package/2006/relationships"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xl/charts/_rels/chart17.xml.rels><?xml version="1.0" encoding="UTF-8" standalone="yes"?>
<Relationships xmlns="http://schemas.openxmlformats.org/package/2006/relationships"><Relationship Id="rId2" Type="http://schemas.microsoft.com/office/2011/relationships/chartColorStyle" Target="colors17.xml"/><Relationship Id="rId1" Type="http://schemas.microsoft.com/office/2011/relationships/chartStyle" Target="style17.xml"/></Relationships>
</file>

<file path=xl/charts/_rels/chart18.xml.rels><?xml version="1.0" encoding="UTF-8" standalone="yes"?>
<Relationships xmlns="http://schemas.openxmlformats.org/package/2006/relationships"><Relationship Id="rId2" Type="http://schemas.microsoft.com/office/2011/relationships/chartColorStyle" Target="colors18.xml"/><Relationship Id="rId1" Type="http://schemas.microsoft.com/office/2011/relationships/chartStyle" Target="style18.xml"/></Relationships>
</file>

<file path=xl/charts/_rels/chart19.xml.rels><?xml version="1.0" encoding="UTF-8" standalone="yes"?>
<Relationships xmlns="http://schemas.openxmlformats.org/package/2006/relationships"><Relationship Id="rId2" Type="http://schemas.microsoft.com/office/2011/relationships/chartColorStyle" Target="colors19.xml"/><Relationship Id="rId1" Type="http://schemas.microsoft.com/office/2011/relationships/chartStyle" Target="style19.xml"/></Relationships>
</file>

<file path=xl/charts/_rels/chart20.xml.rels><?xml version="1.0" encoding="UTF-8" standalone="yes"?>
<Relationships xmlns="http://schemas.openxmlformats.org/package/2006/relationships"><Relationship Id="rId2" Type="http://schemas.microsoft.com/office/2011/relationships/chartColorStyle" Target="colors20.xml"/><Relationship Id="rId1" Type="http://schemas.microsoft.com/office/2011/relationships/chartStyle" Target="style20.xml"/></Relationships>
</file>

<file path=xl/charts/_rels/chart21.xml.rels><?xml version="1.0" encoding="UTF-8" standalone="yes"?>
<Relationships xmlns="http://schemas.openxmlformats.org/package/2006/relationships"><Relationship Id="rId2" Type="http://schemas.microsoft.com/office/2011/relationships/chartColorStyle" Target="colors21.xml"/><Relationship Id="rId1" Type="http://schemas.microsoft.com/office/2011/relationships/chartStyle" Target="style21.xml"/></Relationships>
</file>

<file path=xl/charts/_rels/chart22.xml.rels><?xml version="1.0" encoding="UTF-8" standalone="yes"?>
<Relationships xmlns="http://schemas.openxmlformats.org/package/2006/relationships"><Relationship Id="rId2" Type="http://schemas.microsoft.com/office/2011/relationships/chartColorStyle" Target="colors22.xml"/><Relationship Id="rId1" Type="http://schemas.microsoft.com/office/2011/relationships/chartStyle" Target="style22.xml"/></Relationships>
</file>

<file path=xl/charts/_rels/chart23.xml.rels><?xml version="1.0" encoding="UTF-8" standalone="yes"?>
<Relationships xmlns="http://schemas.openxmlformats.org/package/2006/relationships"><Relationship Id="rId2" Type="http://schemas.microsoft.com/office/2011/relationships/chartColorStyle" Target="colors23.xml"/><Relationship Id="rId1" Type="http://schemas.microsoft.com/office/2011/relationships/chartStyle" Target="style23.xml"/></Relationships>
</file>

<file path=xl/charts/_rels/chart24.xml.rels><?xml version="1.0" encoding="UTF-8" standalone="yes"?>
<Relationships xmlns="http://schemas.openxmlformats.org/package/2006/relationships"><Relationship Id="rId2" Type="http://schemas.microsoft.com/office/2011/relationships/chartColorStyle" Target="colors24.xml"/><Relationship Id="rId1" Type="http://schemas.microsoft.com/office/2011/relationships/chartStyle" Target="style24.xml"/></Relationships>
</file>

<file path=xl/charts/_rels/chart25.xml.rels><?xml version="1.0" encoding="UTF-8" standalone="yes"?>
<Relationships xmlns="http://schemas.openxmlformats.org/package/2006/relationships"><Relationship Id="rId2" Type="http://schemas.microsoft.com/office/2011/relationships/chartColorStyle" Target="colors25.xml"/><Relationship Id="rId1" Type="http://schemas.microsoft.com/office/2011/relationships/chartStyle" Target="style25.xml"/></Relationships>
</file>

<file path=xl/charts/_rels/chart26.xml.rels><?xml version="1.0" encoding="UTF-8" standalone="yes"?>
<Relationships xmlns="http://schemas.openxmlformats.org/package/2006/relationships"><Relationship Id="rId2" Type="http://schemas.microsoft.com/office/2011/relationships/chartColorStyle" Target="colors26.xml"/><Relationship Id="rId1" Type="http://schemas.microsoft.com/office/2011/relationships/chartStyle" Target="style26.xml"/></Relationships>
</file>

<file path=xl/charts/_rels/chart27.xml.rels><?xml version="1.0" encoding="UTF-8" standalone="yes"?>
<Relationships xmlns="http://schemas.openxmlformats.org/package/2006/relationships"><Relationship Id="rId2" Type="http://schemas.microsoft.com/office/2011/relationships/chartColorStyle" Target="colors27.xml"/><Relationship Id="rId1" Type="http://schemas.microsoft.com/office/2011/relationships/chartStyle" Target="style27.xml"/></Relationships>
</file>

<file path=xl/charts/_rels/chart28.xml.rels><?xml version="1.0" encoding="UTF-8" standalone="yes"?>
<Relationships xmlns="http://schemas.openxmlformats.org/package/2006/relationships"><Relationship Id="rId2" Type="http://schemas.microsoft.com/office/2011/relationships/chartColorStyle" Target="colors28.xml"/><Relationship Id="rId1" Type="http://schemas.microsoft.com/office/2011/relationships/chartStyle" Target="style28.xml"/></Relationships>
</file>

<file path=xl/charts/_rels/chart29.xml.rels><?xml version="1.0" encoding="UTF-8" standalone="yes"?>
<Relationships xmlns="http://schemas.openxmlformats.org/package/2006/relationships"><Relationship Id="rId2" Type="http://schemas.microsoft.com/office/2011/relationships/chartColorStyle" Target="colors29.xml"/><Relationship Id="rId1" Type="http://schemas.microsoft.com/office/2011/relationships/chartStyle" Target="style29.xml"/></Relationships>
</file>

<file path=xl/charts/_rels/chart30.xml.rels><?xml version="1.0" encoding="UTF-8" standalone="yes"?>
<Relationships xmlns="http://schemas.openxmlformats.org/package/2006/relationships"><Relationship Id="rId2" Type="http://schemas.microsoft.com/office/2011/relationships/chartColorStyle" Target="colors30.xml"/><Relationship Id="rId1" Type="http://schemas.microsoft.com/office/2011/relationships/chartStyle" Target="style30.xml"/></Relationships>
</file>

<file path=xl/charts/_rels/chart31.xml.rels><?xml version="1.0" encoding="UTF-8" standalone="yes"?>
<Relationships xmlns="http://schemas.openxmlformats.org/package/2006/relationships"><Relationship Id="rId2" Type="http://schemas.microsoft.com/office/2011/relationships/chartColorStyle" Target="colors31.xml"/><Relationship Id="rId1" Type="http://schemas.microsoft.com/office/2011/relationships/chartStyle" Target="style31.xml"/></Relationships>
</file>

<file path=xl/charts/_rels/chart32.xml.rels><?xml version="1.0" encoding="UTF-8" standalone="yes"?>
<Relationships xmlns="http://schemas.openxmlformats.org/package/2006/relationships"><Relationship Id="rId2" Type="http://schemas.microsoft.com/office/2011/relationships/chartColorStyle" Target="colors32.xml"/><Relationship Id="rId1" Type="http://schemas.microsoft.com/office/2011/relationships/chartStyle" Target="style32.xml"/></Relationships>
</file>

<file path=xl/charts/_rels/chart33.xml.rels><?xml version="1.0" encoding="UTF-8" standalone="yes"?>
<Relationships xmlns="http://schemas.openxmlformats.org/package/2006/relationships"><Relationship Id="rId2" Type="http://schemas.microsoft.com/office/2011/relationships/chartColorStyle" Target="colors33.xml"/><Relationship Id="rId1" Type="http://schemas.microsoft.com/office/2011/relationships/chartStyle" Target="style33.xml"/></Relationships>
</file>

<file path=xl/charts/_rels/chart34.xml.rels><?xml version="1.0" encoding="UTF-8" standalone="yes"?>
<Relationships xmlns="http://schemas.openxmlformats.org/package/2006/relationships"><Relationship Id="rId2" Type="http://schemas.microsoft.com/office/2011/relationships/chartColorStyle" Target="colors34.xml"/><Relationship Id="rId1" Type="http://schemas.microsoft.com/office/2011/relationships/chartStyle" Target="style34.xml"/></Relationships>
</file>

<file path=xl/charts/_rels/chart35.xml.rels><?xml version="1.0" encoding="UTF-8" standalone="yes"?>
<Relationships xmlns="http://schemas.openxmlformats.org/package/2006/relationships"><Relationship Id="rId2" Type="http://schemas.microsoft.com/office/2011/relationships/chartColorStyle" Target="colors35.xml"/><Relationship Id="rId1" Type="http://schemas.microsoft.com/office/2011/relationships/chartStyle" Target="style35.xml"/></Relationships>
</file>

<file path=xl/charts/_rels/chart36.xml.rels><?xml version="1.0" encoding="UTF-8" standalone="yes"?>
<Relationships xmlns="http://schemas.openxmlformats.org/package/2006/relationships"><Relationship Id="rId2" Type="http://schemas.microsoft.com/office/2011/relationships/chartColorStyle" Target="colors36.xml"/><Relationship Id="rId1" Type="http://schemas.microsoft.com/office/2011/relationships/chartStyle" Target="style36.xml"/></Relationships>
</file>

<file path=xl/charts/_rels/chart37.xml.rels><?xml version="1.0" encoding="UTF-8" standalone="yes"?>
<Relationships xmlns="http://schemas.openxmlformats.org/package/2006/relationships"><Relationship Id="rId2" Type="http://schemas.microsoft.com/office/2011/relationships/chartColorStyle" Target="colors37.xml"/><Relationship Id="rId1" Type="http://schemas.microsoft.com/office/2011/relationships/chartStyle" Target="style37.xml"/></Relationships>
</file>

<file path=xl/charts/_rels/chart38.xml.rels><?xml version="1.0" encoding="UTF-8" standalone="yes"?>
<Relationships xmlns="http://schemas.openxmlformats.org/package/2006/relationships"><Relationship Id="rId2" Type="http://schemas.microsoft.com/office/2011/relationships/chartColorStyle" Target="colors38.xml"/><Relationship Id="rId1" Type="http://schemas.microsoft.com/office/2011/relationships/chartStyle" Target="style38.xml"/></Relationships>
</file>

<file path=xl/charts/_rels/chart39.xml.rels><?xml version="1.0" encoding="UTF-8" standalone="yes"?>
<Relationships xmlns="http://schemas.openxmlformats.org/package/2006/relationships"><Relationship Id="rId2" Type="http://schemas.microsoft.com/office/2011/relationships/chartColorStyle" Target="colors39.xml"/><Relationship Id="rId1" Type="http://schemas.microsoft.com/office/2011/relationships/chartStyle" Target="style39.xml"/></Relationships>
</file>

<file path=xl/charts/_rels/chart40.xml.rels><?xml version="1.0" encoding="UTF-8" standalone="yes"?>
<Relationships xmlns="http://schemas.openxmlformats.org/package/2006/relationships"><Relationship Id="rId2" Type="http://schemas.microsoft.com/office/2011/relationships/chartColorStyle" Target="colors40.xml"/><Relationship Id="rId1" Type="http://schemas.microsoft.com/office/2011/relationships/chartStyle" Target="style40.xml"/></Relationships>
</file>

<file path=xl/charts/_rels/chart41.xml.rels><?xml version="1.0" encoding="UTF-8" standalone="yes"?>
<Relationships xmlns="http://schemas.openxmlformats.org/package/2006/relationships"><Relationship Id="rId2" Type="http://schemas.microsoft.com/office/2011/relationships/chartColorStyle" Target="colors41.xml"/><Relationship Id="rId1" Type="http://schemas.microsoft.com/office/2011/relationships/chartStyle" Target="style41.xml"/></Relationships>
</file>

<file path=xl/charts/_rels/chart42.xml.rels><?xml version="1.0" encoding="UTF-8" standalone="yes"?>
<Relationships xmlns="http://schemas.openxmlformats.org/package/2006/relationships"><Relationship Id="rId2" Type="http://schemas.microsoft.com/office/2011/relationships/chartColorStyle" Target="colors42.xml"/><Relationship Id="rId1" Type="http://schemas.microsoft.com/office/2011/relationships/chartStyle" Target="style42.xml"/></Relationships>
</file>

<file path=xl/charts/_rels/chart43.xml.rels><?xml version="1.0" encoding="UTF-8" standalone="yes"?>
<Relationships xmlns="http://schemas.openxmlformats.org/package/2006/relationships"><Relationship Id="rId2" Type="http://schemas.microsoft.com/office/2011/relationships/chartColorStyle" Target="colors43.xml"/><Relationship Id="rId1" Type="http://schemas.microsoft.com/office/2011/relationships/chartStyle" Target="style43.xml"/></Relationships>
</file>

<file path=xl/charts/_rels/chart44.xml.rels><?xml version="1.0" encoding="UTF-8" standalone="yes"?>
<Relationships xmlns="http://schemas.openxmlformats.org/package/2006/relationships"><Relationship Id="rId2" Type="http://schemas.microsoft.com/office/2011/relationships/chartColorStyle" Target="colors44.xml"/><Relationship Id="rId1" Type="http://schemas.microsoft.com/office/2011/relationships/chartStyle" Target="style44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3.3690136019101175E-2"/>
          <c:y val="0.11857992155229478"/>
          <c:w val="0.48129644315462206"/>
          <c:h val="0.74533672289501773"/>
        </c:manualLayout>
      </c:layout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F274-BD4A-9A87-499F77ADF059}"/>
              </c:ext>
            </c:extLst>
          </c:dPt>
          <c:dPt>
            <c:idx val="1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F274-BD4A-9A87-499F77ADF059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F274-BD4A-9A87-499F77ADF059}"/>
              </c:ext>
            </c:extLst>
          </c:dPt>
          <c:dPt>
            <c:idx val="3"/>
            <c:bubble3D val="0"/>
            <c:spPr>
              <a:solidFill>
                <a:schemeClr val="accent2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F274-BD4A-9A87-499F77ADF059}"/>
              </c:ext>
            </c:extLst>
          </c:dPt>
          <c:dPt>
            <c:idx val="4"/>
            <c:bubble3D val="0"/>
            <c:spPr>
              <a:solidFill>
                <a:schemeClr val="accent4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F274-BD4A-9A87-499F77ADF059}"/>
              </c:ext>
            </c:extLst>
          </c:dPt>
          <c:dPt>
            <c:idx val="5"/>
            <c:bubble3D val="0"/>
            <c:spPr>
              <a:solidFill>
                <a:schemeClr val="accent6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F274-BD4A-9A87-499F77ADF059}"/>
              </c:ext>
            </c:extLst>
          </c:dPt>
          <c:dPt>
            <c:idx val="6"/>
            <c:bubble3D val="0"/>
            <c:spPr>
              <a:solidFill>
                <a:schemeClr val="accent2">
                  <a:lumMod val="80000"/>
                  <a:lumOff val="2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F274-BD4A-9A87-499F77ADF059}"/>
              </c:ext>
            </c:extLst>
          </c:dPt>
          <c:dPt>
            <c:idx val="7"/>
            <c:bubble3D val="0"/>
            <c:spPr>
              <a:solidFill>
                <a:schemeClr val="accent4">
                  <a:lumMod val="80000"/>
                  <a:lumOff val="2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F-F274-BD4A-9A87-499F77ADF059}"/>
              </c:ext>
            </c:extLst>
          </c:dPt>
          <c:dPt>
            <c:idx val="8"/>
            <c:bubble3D val="0"/>
            <c:spPr>
              <a:solidFill>
                <a:schemeClr val="accent6">
                  <a:lumMod val="80000"/>
                  <a:lumOff val="2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1-F274-BD4A-9A87-499F77ADF059}"/>
              </c:ext>
            </c:extLst>
          </c:dPt>
          <c:dPt>
            <c:idx val="9"/>
            <c:bubble3D val="0"/>
            <c:spPr>
              <a:solidFill>
                <a:schemeClr val="accent2">
                  <a:lumMod val="8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3-F274-BD4A-9A87-499F77ADF059}"/>
              </c:ext>
            </c:extLst>
          </c:dPt>
          <c:dPt>
            <c:idx val="10"/>
            <c:bubble3D val="0"/>
            <c:spPr>
              <a:solidFill>
                <a:schemeClr val="accent4">
                  <a:lumMod val="8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5-F274-BD4A-9A87-499F77ADF059}"/>
              </c:ext>
            </c:extLst>
          </c:dPt>
          <c:dPt>
            <c:idx val="11"/>
            <c:bubble3D val="0"/>
            <c:spPr>
              <a:solidFill>
                <a:schemeClr val="accent6">
                  <a:lumMod val="8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7-F274-BD4A-9A87-499F77ADF059}"/>
              </c:ext>
            </c:extLst>
          </c:dPt>
          <c:dPt>
            <c:idx val="12"/>
            <c:bubble3D val="0"/>
            <c:spPr>
              <a:solidFill>
                <a:schemeClr val="accent2">
                  <a:lumMod val="60000"/>
                  <a:lumOff val="4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9-F274-BD4A-9A87-499F77ADF059}"/>
              </c:ext>
            </c:extLst>
          </c:dPt>
          <c:dPt>
            <c:idx val="13"/>
            <c:bubble3D val="0"/>
            <c:spPr>
              <a:solidFill>
                <a:schemeClr val="accent4">
                  <a:lumMod val="60000"/>
                  <a:lumOff val="4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B-F274-BD4A-9A87-499F77ADF059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1" i="0" u="none" strike="noStrike" kern="1200" baseline="0">
                    <a:solidFill>
                      <a:sysClr val="windowText" lastClr="000000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Emissions!$B$13:$B$26</c:f>
              <c:strCache>
                <c:ptCount val="14"/>
                <c:pt idx="0">
                  <c:v>Разведка и добыча нефти и газа</c:v>
                </c:pt>
                <c:pt idx="1">
                  <c:v>Переработка нефти</c:v>
                </c:pt>
                <c:pt idx="2">
                  <c:v>Транспортировка нефти</c:v>
                </c:pt>
                <c:pt idx="3">
                  <c:v>Транспортировка газа</c:v>
                </c:pt>
                <c:pt idx="4">
                  <c:v>Разведка и добыча урана</c:v>
                </c:pt>
                <c:pt idx="5">
                  <c:v>Производство электроэнергии</c:v>
                </c:pt>
                <c:pt idx="6">
                  <c:v>Производство теплоэнергии</c:v>
                </c:pt>
                <c:pt idx="7">
                  <c:v>Железнодорожные перевозки</c:v>
                </c:pt>
                <c:pt idx="8">
                  <c:v>Пассажирские авиаперевозки</c:v>
                </c:pt>
                <c:pt idx="9">
                  <c:v>Телекоммуникационные услуги</c:v>
                </c:pt>
                <c:pt idx="10">
                  <c:v>Сектор передачи электрической энергии</c:v>
                </c:pt>
                <c:pt idx="11">
                  <c:v>Производство химической продукции</c:v>
                </c:pt>
                <c:pt idx="12">
                  <c:v>Добыча угля</c:v>
                </c:pt>
                <c:pt idx="13">
                  <c:v>Металлургические проекты (только для Тау-Кен Алтын, Tau-Ken Temir на простое)</c:v>
                </c:pt>
              </c:strCache>
            </c:strRef>
          </c:cat>
          <c:val>
            <c:numRef>
              <c:f>Emissions!$I$13:$I$26</c:f>
              <c:numCache>
                <c:formatCode>0.0</c:formatCode>
                <c:ptCount val="14"/>
                <c:pt idx="0">
                  <c:v>3.9</c:v>
                </c:pt>
                <c:pt idx="1">
                  <c:v>5.3</c:v>
                </c:pt>
                <c:pt idx="2">
                  <c:v>0.2</c:v>
                </c:pt>
                <c:pt idx="3">
                  <c:v>4.0999999999999996</c:v>
                </c:pt>
                <c:pt idx="4">
                  <c:v>0.13</c:v>
                </c:pt>
                <c:pt idx="5">
                  <c:v>32.11</c:v>
                </c:pt>
                <c:pt idx="6">
                  <c:v>2.74</c:v>
                </c:pt>
                <c:pt idx="7">
                  <c:v>2.4</c:v>
                </c:pt>
                <c:pt idx="8">
                  <c:v>0</c:v>
                </c:pt>
                <c:pt idx="9">
                  <c:v>0.03</c:v>
                </c:pt>
                <c:pt idx="10">
                  <c:v>0.01</c:v>
                </c:pt>
                <c:pt idx="11">
                  <c:v>4.0000000000000002E-4</c:v>
                </c:pt>
                <c:pt idx="12">
                  <c:v>1.19</c:v>
                </c:pt>
                <c:pt idx="13">
                  <c:v>2E-3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C-F274-BD4A-9A87-499F77ADF059}"/>
            </c:ext>
          </c:extLst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 w="6350">
          <a:noFill/>
        </a:ln>
        <a:effectLst/>
      </c:spPr>
    </c:plotArea>
    <c:legend>
      <c:legendPos val="r"/>
      <c:layout>
        <c:manualLayout>
          <c:xMode val="edge"/>
          <c:yMode val="edge"/>
          <c:x val="0.58338636299573687"/>
          <c:y val="5.966117439095921E-3"/>
          <c:w val="0.40719581300970242"/>
          <c:h val="0.9897264383354815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ysClr val="windowText" lastClr="00000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100">
          <a:solidFill>
            <a:sysClr val="windowText" lastClr="000000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KZ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350000000000001"/>
          <c:y val="9.2999999999999999E-2"/>
          <c:w val="0.79738335921404579"/>
          <c:h val="0.74973202757906898"/>
        </c:manualLayout>
      </c:layout>
      <c:barChart>
        <c:barDir val="col"/>
        <c:grouping val="stacked"/>
        <c:varyColors val="0"/>
        <c:ser>
          <c:idx val="1"/>
          <c:order val="0"/>
          <c:tx>
            <c:v>Scope 1</c:v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1" i="0" u="none" strike="noStrike" kern="1200" baseline="0">
                    <a:solidFill>
                      <a:sysClr val="windowText" lastClr="000000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KZ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Emissions!$E$4:$I$4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Emissions!$E$6:$I$6</c:f>
              <c:numCache>
                <c:formatCode>0.0</c:formatCode>
                <c:ptCount val="5"/>
                <c:pt idx="0">
                  <c:v>61.59</c:v>
                </c:pt>
                <c:pt idx="1">
                  <c:v>50.57</c:v>
                </c:pt>
                <c:pt idx="2">
                  <c:v>49.81</c:v>
                </c:pt>
                <c:pt idx="3">
                  <c:v>48.38</c:v>
                </c:pt>
                <c:pt idx="4">
                  <c:v>52.1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F9D-8746-B1E3-693EEC5968B0}"/>
            </c:ext>
          </c:extLst>
        </c:ser>
        <c:ser>
          <c:idx val="2"/>
          <c:order val="1"/>
          <c:tx>
            <c:v>Scope 2</c:v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1" i="0" u="none" strike="noStrike" kern="1200" baseline="0">
                    <a:solidFill>
                      <a:sysClr val="windowText" lastClr="000000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KZ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Emissions!$E$4:$I$4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Emissions!$E$29:$I$29</c:f>
              <c:numCache>
                <c:formatCode>General</c:formatCode>
                <c:ptCount val="5"/>
                <c:pt idx="0">
                  <c:v>10.65</c:v>
                </c:pt>
                <c:pt idx="1">
                  <c:v>10.130000000000001</c:v>
                </c:pt>
                <c:pt idx="2">
                  <c:v>10</c:v>
                </c:pt>
                <c:pt idx="3">
                  <c:v>9.4600000000000009</c:v>
                </c:pt>
                <c:pt idx="4" formatCode="0.00">
                  <c:v>9.8000000000000007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BF9D-8746-B1E3-693EEC5968B0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50"/>
        <c:overlap val="100"/>
        <c:axId val="247417515"/>
        <c:axId val="879806648"/>
      </c:barChart>
      <c:catAx>
        <c:axId val="24741751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ysClr val="windowText" lastClr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879806648"/>
        <c:crossesAt val="0"/>
        <c:auto val="0"/>
        <c:lblAlgn val="ctr"/>
        <c:lblOffset val="100"/>
        <c:noMultiLvlLbl val="0"/>
      </c:catAx>
      <c:valAx>
        <c:axId val="879806648"/>
        <c:scaling>
          <c:orientation val="minMax"/>
          <c:max val="75"/>
        </c:scaling>
        <c:delete val="1"/>
        <c:axPos val="l"/>
        <c:numFmt formatCode="0.0" sourceLinked="1"/>
        <c:majorTickMark val="out"/>
        <c:minorTickMark val="none"/>
        <c:tickLblPos val="nextTo"/>
        <c:crossAx val="247417515"/>
        <c:crosses val="autoZero"/>
        <c:crossBetween val="between"/>
        <c:majorUnit val="10"/>
      </c:valAx>
      <c:spPr>
        <a:noFill/>
        <a:ln w="25400">
          <a:noFill/>
        </a:ln>
        <a:effectLst/>
      </c:spPr>
    </c:plotArea>
    <c:legend>
      <c:legendPos val="b"/>
      <c:layout>
        <c:manualLayout>
          <c:xMode val="edge"/>
          <c:yMode val="edge"/>
          <c:x val="0.36249999999999999"/>
          <c:y val="0.89224999999999999"/>
          <c:w val="0.28149999999999997"/>
          <c:h val="8.3750000000000005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sz="1100" b="0" i="0" u="none" strike="noStrike" kern="1200" baseline="0">
              <a:solidFill>
                <a:sysClr val="windowText" lastClr="00000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100">
          <a:solidFill>
            <a:sysClr val="windowText" lastClr="000000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KZ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456589728712342E-2"/>
          <c:y val="7.0813736616505793E-2"/>
          <c:w val="0.5460937221693839"/>
          <c:h val="0.86808898169990512"/>
        </c:manualLayout>
      </c:layout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670C-4890-863D-D0A38FE61125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670C-4890-863D-D0A38FE61125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670C-4890-863D-D0A38FE61125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670C-4890-863D-D0A38FE61125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670C-4890-863D-D0A38FE61125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670C-4890-863D-D0A38FE61125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1" i="0" u="none" strike="noStrike" kern="1200" baseline="0">
                    <a:solidFill>
                      <a:sysClr val="windowText" lastClr="000000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Emissions!$B$80:$B$85</c:f>
              <c:strCache>
                <c:ptCount val="6"/>
                <c:pt idx="0">
                  <c:v>Оксиды азота (NOХ)</c:v>
                </c:pt>
                <c:pt idx="1">
                  <c:v>Диоксид серы (SOX)</c:v>
                </c:pt>
                <c:pt idx="2">
                  <c:v>Летучие органические соединения (ЛОС)</c:v>
                </c:pt>
                <c:pt idx="3">
                  <c:v>Оксид углерода (СО)</c:v>
                </c:pt>
                <c:pt idx="4">
                  <c:v>Твердые частицы (РМ)</c:v>
                </c:pt>
                <c:pt idx="5">
                  <c:v>Прочие</c:v>
                </c:pt>
              </c:strCache>
            </c:strRef>
          </c:cat>
          <c:val>
            <c:numRef>
              <c:f>Emissions!$I$80:$I$85</c:f>
              <c:numCache>
                <c:formatCode>#,##0</c:formatCode>
                <c:ptCount val="6"/>
                <c:pt idx="0">
                  <c:v>101667.68597987579</c:v>
                </c:pt>
                <c:pt idx="1">
                  <c:v>225735.22572864484</c:v>
                </c:pt>
                <c:pt idx="2">
                  <c:v>4712.9900806489995</c:v>
                </c:pt>
                <c:pt idx="3">
                  <c:v>35718.534195156375</c:v>
                </c:pt>
                <c:pt idx="4">
                  <c:v>56739.1703516833</c:v>
                </c:pt>
                <c:pt idx="5">
                  <c:v>60329.300593394168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EC23-5E47-8CA8-24AA2E11E357}"/>
            </c:ext>
          </c:extLst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70637483191761508"/>
          <c:y val="0.13917406503603075"/>
          <c:w val="0.28112967760978652"/>
          <c:h val="0.6566393870193107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ysClr val="windowText" lastClr="00000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100">
          <a:solidFill>
            <a:sysClr val="windowText" lastClr="000000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KZ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7249999999999999E-2"/>
          <c:y val="8.5000000000000006E-3"/>
          <c:w val="0.91942311786285713"/>
          <c:h val="0.84524999999999995"/>
        </c:manualLayout>
      </c:layout>
      <c:barChart>
        <c:barDir val="col"/>
        <c:grouping val="clustered"/>
        <c:varyColors val="0"/>
        <c:ser>
          <c:idx val="1"/>
          <c:order val="0"/>
          <c:tx>
            <c:v>2020</c:v>
          </c:tx>
          <c:spPr>
            <a:solidFill>
              <a:srgbClr val="002060"/>
            </a:solidFill>
            <a:ln w="6350">
              <a:noFill/>
            </a:ln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0-2815-574B-A042-60E6EED31DD5}"/>
              </c:ext>
            </c:extLst>
          </c:dPt>
          <c:dPt>
            <c:idx val="1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2815-574B-A042-60E6EED31DD5}"/>
              </c:ext>
            </c:extLst>
          </c:dPt>
          <c:dPt>
            <c:idx val="2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2-2815-574B-A042-60E6EED31DD5}"/>
              </c:ext>
            </c:extLst>
          </c:dPt>
          <c:dLbls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'Water resources'!$E$4:$I$4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'Water resources'!$E$5:$I$5</c:f>
              <c:numCache>
                <c:formatCode>#,##0</c:formatCode>
                <c:ptCount val="5"/>
                <c:pt idx="0">
                  <c:v>64077562</c:v>
                </c:pt>
                <c:pt idx="1">
                  <c:v>63762226</c:v>
                </c:pt>
                <c:pt idx="2">
                  <c:v>63923742</c:v>
                </c:pt>
                <c:pt idx="3" formatCode="_(* #,##0_);_(* \(#,##0\);_(* &quot;-&quot;_);_(@_)">
                  <c:v>80431713</c:v>
                </c:pt>
                <c:pt idx="4" formatCode="_(* #,##0_);_(* \(#,##0\);_(* &quot;-&quot;_);_(@_)">
                  <c:v>71887160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2815-574B-A042-60E6EED31DD5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50"/>
        <c:axId val="640115899"/>
        <c:axId val="350718948"/>
      </c:barChart>
      <c:catAx>
        <c:axId val="640115899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ysClr val="windowText" lastClr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350718948"/>
        <c:crosses val="autoZero"/>
        <c:auto val="1"/>
        <c:lblAlgn val="ctr"/>
        <c:lblOffset val="100"/>
        <c:noMultiLvlLbl val="0"/>
      </c:catAx>
      <c:valAx>
        <c:axId val="350718948"/>
        <c:scaling>
          <c:orientation val="minMax"/>
          <c:min val="0"/>
        </c:scaling>
        <c:delete val="1"/>
        <c:axPos val="l"/>
        <c:numFmt formatCode="#,##0" sourceLinked="1"/>
        <c:majorTickMark val="out"/>
        <c:minorTickMark val="none"/>
        <c:tickLblPos val="nextTo"/>
        <c:crossAx val="640115899"/>
        <c:crosses val="autoZero"/>
        <c:crossBetween val="between"/>
      </c:valAx>
      <c:spPr>
        <a:noFill/>
        <a:ln w="635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100">
          <a:solidFill>
            <a:sysClr val="windowText" lastClr="000000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KZ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3.811664506318671E-2"/>
          <c:y val="5.9887265503667332E-2"/>
          <c:w val="0.61522881084324177"/>
          <c:h val="0.8753181862679329"/>
        </c:manualLayout>
      </c:layout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029A-8B4D-8F03-0F248554527C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029A-8B4D-8F03-0F248554527C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029A-8B4D-8F03-0F248554527C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029A-8B4D-8F03-0F248554527C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029A-8B4D-8F03-0F248554527C}"/>
              </c:ext>
            </c:extLst>
          </c:dPt>
          <c:dLbls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sz="1200" b="1" i="0" u="none" strike="noStrike" kern="1200" baseline="0">
                    <a:solidFill>
                      <a:sysClr val="windowText" lastClr="000000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'Water resources'!$B$24:$B$28</c:f>
              <c:strCache>
                <c:ptCount val="5"/>
                <c:pt idx="0">
                  <c:v>поверхностные водные объекты</c:v>
                </c:pt>
                <c:pt idx="1">
                  <c:v>подземные водные объекты</c:v>
                </c:pt>
                <c:pt idx="2">
                  <c:v>городские системы водоснабжения</c:v>
                </c:pt>
                <c:pt idx="3">
                  <c:v>воды сторонних организаций</c:v>
                </c:pt>
                <c:pt idx="4">
                  <c:v>другие системы водоснабжения</c:v>
                </c:pt>
              </c:strCache>
            </c:strRef>
          </c:cat>
          <c:val>
            <c:numRef>
              <c:f>'Water resources'!$I$24:$I$28</c:f>
              <c:numCache>
                <c:formatCode>#,##0</c:formatCode>
                <c:ptCount val="5"/>
                <c:pt idx="0">
                  <c:v>17</c:v>
                </c:pt>
                <c:pt idx="1">
                  <c:v>17715</c:v>
                </c:pt>
                <c:pt idx="2">
                  <c:v>3646</c:v>
                </c:pt>
                <c:pt idx="3" formatCode="General">
                  <c:v>499</c:v>
                </c:pt>
                <c:pt idx="4">
                  <c:v>1017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029A-8B4D-8F03-0F248554527C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 w="6350"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ysClr val="windowText" lastClr="00000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200" b="0">
          <a:solidFill>
            <a:sysClr val="windowText" lastClr="000000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KZ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"/>
          <c:y val="1.5E-3"/>
          <c:w val="1"/>
          <c:h val="0.88475000000000004"/>
        </c:manualLayout>
      </c:layout>
      <c:barChart>
        <c:barDir val="col"/>
        <c:grouping val="clustered"/>
        <c:varyColors val="0"/>
        <c:ser>
          <c:idx val="1"/>
          <c:order val="0"/>
          <c:spPr>
            <a:solidFill>
              <a:srgbClr val="002060"/>
            </a:solidFill>
            <a:ln w="6350">
              <a:noFill/>
            </a:ln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0-7BE9-9D46-8018-52B14B91A0CF}"/>
              </c:ext>
            </c:extLst>
          </c:dPt>
          <c:dPt>
            <c:idx val="1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7BE9-9D46-8018-52B14B91A0CF}"/>
              </c:ext>
            </c:extLst>
          </c:dPt>
          <c:dPt>
            <c:idx val="2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2-7BE9-9D46-8018-52B14B91A0CF}"/>
              </c:ext>
            </c:extLst>
          </c:dPt>
          <c:dLbls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'Water resources'!$E$33:$I$33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'Water resources'!$E$34:$I$34</c:f>
              <c:numCache>
                <c:formatCode>#,##0</c:formatCode>
                <c:ptCount val="5"/>
                <c:pt idx="0">
                  <c:v>63859443</c:v>
                </c:pt>
                <c:pt idx="1">
                  <c:v>63541232</c:v>
                </c:pt>
                <c:pt idx="2">
                  <c:v>63682939</c:v>
                </c:pt>
                <c:pt idx="3">
                  <c:v>80199056</c:v>
                </c:pt>
                <c:pt idx="4">
                  <c:v>71671733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BE9-9D46-8018-52B14B91A0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axId val="2074218790"/>
        <c:axId val="1273948746"/>
      </c:barChart>
      <c:catAx>
        <c:axId val="207421879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ysClr val="windowText" lastClr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1273948746"/>
        <c:crosses val="autoZero"/>
        <c:auto val="0"/>
        <c:lblAlgn val="ctr"/>
        <c:lblOffset val="100"/>
        <c:noMultiLvlLbl val="0"/>
      </c:catAx>
      <c:valAx>
        <c:axId val="1273948746"/>
        <c:scaling>
          <c:orientation val="minMax"/>
          <c:min val="0"/>
        </c:scaling>
        <c:delete val="1"/>
        <c:axPos val="l"/>
        <c:numFmt formatCode="#,##0" sourceLinked="1"/>
        <c:majorTickMark val="out"/>
        <c:minorTickMark val="none"/>
        <c:tickLblPos val="nextTo"/>
        <c:crossAx val="2074218790"/>
        <c:crosses val="autoZero"/>
        <c:crossBetween val="between"/>
      </c:valAx>
      <c:spPr>
        <a:noFill/>
        <a:ln w="635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100">
          <a:solidFill>
            <a:sysClr val="windowText" lastClr="000000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KZ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430935884929012E-2"/>
          <c:y val="7.9700234091852368E-2"/>
          <c:w val="0.52356326578443668"/>
          <c:h val="0.84352927916903342"/>
        </c:manualLayout>
      </c:layout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15EA-9745-A374-D1D44AC5094E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15EA-9745-A374-D1D44AC5094E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15EA-9745-A374-D1D44AC5094E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15EA-9745-A374-D1D44AC5094E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15EA-9745-A374-D1D44AC5094E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15EA-9745-A374-D1D44AC5094E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15EA-9745-A374-D1D44AC5094E}"/>
              </c:ext>
            </c:extLst>
          </c:dPt>
          <c:dPt>
            <c:idx val="7"/>
            <c:bubble3D val="0"/>
            <c:spPr>
              <a:solidFill>
                <a:schemeClr val="accent2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F-15EA-9745-A374-D1D44AC5094E}"/>
              </c:ext>
            </c:extLst>
          </c:dPt>
          <c:dPt>
            <c:idx val="8"/>
            <c:bubble3D val="0"/>
            <c:spPr>
              <a:solidFill>
                <a:schemeClr val="accent3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1-15EA-9745-A374-D1D44AC5094E}"/>
              </c:ext>
            </c:extLst>
          </c:dPt>
          <c:dPt>
            <c:idx val="9"/>
            <c:bubble3D val="0"/>
            <c:spPr>
              <a:solidFill>
                <a:schemeClr val="accent4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3-15EA-9745-A374-D1D44AC5094E}"/>
              </c:ext>
            </c:extLst>
          </c:dPt>
          <c:dPt>
            <c:idx val="10"/>
            <c:bubble3D val="0"/>
            <c:spPr>
              <a:solidFill>
                <a:schemeClr val="accent5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5-15EA-9745-A374-D1D44AC5094E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1" i="0" u="none" strike="noStrike" kern="1200" baseline="0">
                    <a:solidFill>
                      <a:sysClr val="windowText" lastClr="000000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(Energy!$B$7:$B$8,Energy!$B$10:$B$15,Energy!$B$17:$B$19)</c:f>
              <c:strCache>
                <c:ptCount val="11"/>
                <c:pt idx="0">
                  <c:v>Бензин</c:v>
                </c:pt>
                <c:pt idx="1">
                  <c:v>Дизельное топливо</c:v>
                </c:pt>
                <c:pt idx="2">
                  <c:v>Печное топливо</c:v>
                </c:pt>
                <c:pt idx="3">
                  <c:v>Нефть</c:v>
                </c:pt>
                <c:pt idx="4">
                  <c:v>Мазут</c:v>
                </c:pt>
                <c:pt idx="5">
                  <c:v>Судовое топливо (мазут ИФО)</c:v>
                </c:pt>
                <c:pt idx="6">
                  <c:v>Попутно-нефтяной газ</c:v>
                </c:pt>
                <c:pt idx="7">
                  <c:v>Уголь каменный</c:v>
                </c:pt>
                <c:pt idx="8">
                  <c:v>Природный газ</c:v>
                </c:pt>
                <c:pt idx="9">
                  <c:v>Газ отбензиненный</c:v>
                </c:pt>
                <c:pt idx="10">
                  <c:v>СУГ</c:v>
                </c:pt>
              </c:strCache>
            </c:strRef>
          </c:cat>
          <c:val>
            <c:numRef>
              <c:f>(Energy!$I$7:$I$8,Energy!$I$10:$I$15,Energy!$I$17:$I$19)</c:f>
              <c:numCache>
                <c:formatCode>#,##0</c:formatCode>
                <c:ptCount val="11"/>
                <c:pt idx="0">
                  <c:v>1339</c:v>
                </c:pt>
                <c:pt idx="1">
                  <c:v>34666</c:v>
                </c:pt>
                <c:pt idx="2">
                  <c:v>38175</c:v>
                </c:pt>
                <c:pt idx="3">
                  <c:v>653</c:v>
                </c:pt>
                <c:pt idx="4">
                  <c:v>2159</c:v>
                </c:pt>
                <c:pt idx="5">
                  <c:v>0</c:v>
                </c:pt>
                <c:pt idx="6">
                  <c:v>12743</c:v>
                </c:pt>
                <c:pt idx="7">
                  <c:v>362066</c:v>
                </c:pt>
                <c:pt idx="8">
                  <c:v>101883</c:v>
                </c:pt>
                <c:pt idx="9">
                  <c:v>16324</c:v>
                </c:pt>
                <c:pt idx="10">
                  <c:v>55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6-15EA-9745-A374-D1D44AC5094E}"/>
            </c:ext>
          </c:extLst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 w="6350"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ysClr val="windowText" lastClr="00000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100">
          <a:solidFill>
            <a:sysClr val="windowText" lastClr="000000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KZ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8249999999999995E-2"/>
          <c:y val="0"/>
          <c:w val="0.87401093980318656"/>
          <c:h val="0.90375000000000005"/>
        </c:manualLayout>
      </c:layout>
      <c:barChart>
        <c:barDir val="col"/>
        <c:grouping val="stacked"/>
        <c:varyColors val="0"/>
        <c:ser>
          <c:idx val="0"/>
          <c:order val="0"/>
          <c:spPr>
            <a:solidFill>
              <a:srgbClr val="002060"/>
            </a:solidFill>
            <a:ln w="6350">
              <a:noFill/>
            </a:ln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0-A0C6-2447-B765-348BA3F1F763}"/>
              </c:ext>
            </c:extLst>
          </c:dPt>
          <c:dPt>
            <c:idx val="1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A0C6-2447-B765-348BA3F1F763}"/>
              </c:ext>
            </c:extLst>
          </c:dPt>
          <c:dPt>
            <c:idx val="2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2-A0C6-2447-B765-348BA3F1F763}"/>
              </c:ext>
            </c:extLst>
          </c:dPt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sz="11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Energy!$E$4:$I$4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Energy!$E$33:$I$33</c:f>
              <c:numCache>
                <c:formatCode>#,##0</c:formatCode>
                <c:ptCount val="5"/>
                <c:pt idx="0">
                  <c:v>491962</c:v>
                </c:pt>
                <c:pt idx="1">
                  <c:v>453896</c:v>
                </c:pt>
                <c:pt idx="2">
                  <c:v>430977</c:v>
                </c:pt>
                <c:pt idx="3">
                  <c:v>444165</c:v>
                </c:pt>
                <c:pt idx="4">
                  <c:v>452255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89C-4945-861D-8CDA3649182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50"/>
        <c:overlap val="100"/>
        <c:axId val="324811576"/>
        <c:axId val="321945739"/>
      </c:barChart>
      <c:catAx>
        <c:axId val="3248115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321945739"/>
        <c:crosses val="autoZero"/>
        <c:auto val="1"/>
        <c:lblAlgn val="ctr"/>
        <c:lblOffset val="100"/>
        <c:noMultiLvlLbl val="0"/>
      </c:catAx>
      <c:valAx>
        <c:axId val="321945739"/>
        <c:scaling>
          <c:orientation val="minMax"/>
        </c:scaling>
        <c:delete val="1"/>
        <c:axPos val="l"/>
        <c:numFmt formatCode="#,##0" sourceLinked="1"/>
        <c:majorTickMark val="out"/>
        <c:minorTickMark val="none"/>
        <c:tickLblPos val="nextTo"/>
        <c:crossAx val="324811576"/>
        <c:crosses val="autoZero"/>
        <c:crossBetween val="between"/>
      </c:valAx>
      <c:spPr>
        <a:noFill/>
        <a:ln w="635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KZ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5618698003687642E-2"/>
          <c:y val="7.3552133229704428E-2"/>
          <c:w val="0.5257323905075304"/>
          <c:h val="0.86069765290323264"/>
        </c:manualLayout>
      </c:layout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2647-F846-A089-893739ABD6F0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2647-F846-A089-893739ABD6F0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2647-F846-A089-893739ABD6F0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2647-F846-A089-893739ABD6F0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2647-F846-A089-893739ABD6F0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2647-F846-A089-893739ABD6F0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2647-F846-A089-893739ABD6F0}"/>
              </c:ext>
            </c:extLst>
          </c:dPt>
          <c:dPt>
            <c:idx val="7"/>
            <c:bubble3D val="0"/>
            <c:spPr>
              <a:solidFill>
                <a:schemeClr val="accent2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F-2647-F846-A089-893739ABD6F0}"/>
              </c:ext>
            </c:extLst>
          </c:dPt>
          <c:dPt>
            <c:idx val="8"/>
            <c:bubble3D val="0"/>
            <c:spPr>
              <a:solidFill>
                <a:schemeClr val="accent3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1-2647-F846-A089-893739ABD6F0}"/>
              </c:ext>
            </c:extLst>
          </c:dPt>
          <c:dPt>
            <c:idx val="9"/>
            <c:bubble3D val="0"/>
            <c:spPr>
              <a:solidFill>
                <a:schemeClr val="accent4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3-2647-F846-A089-893739ABD6F0}"/>
              </c:ext>
            </c:extLst>
          </c:dPt>
          <c:dPt>
            <c:idx val="10"/>
            <c:bubble3D val="0"/>
            <c:spPr>
              <a:solidFill>
                <a:schemeClr val="accent5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5-2647-F846-A089-893739ABD6F0}"/>
              </c:ext>
            </c:extLst>
          </c:dPt>
          <c:dPt>
            <c:idx val="11"/>
            <c:bubble3D val="0"/>
            <c:spPr>
              <a:solidFill>
                <a:schemeClr val="accent6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7-2647-F846-A089-893739ABD6F0}"/>
              </c:ext>
            </c:extLst>
          </c:dPt>
          <c:dPt>
            <c:idx val="12"/>
            <c:bubble3D val="0"/>
            <c:spPr>
              <a:solidFill>
                <a:schemeClr val="accent1">
                  <a:lumMod val="80000"/>
                  <a:lumOff val="2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9-2647-F846-A089-893739ABD6F0}"/>
              </c:ext>
            </c:extLst>
          </c:dPt>
          <c:dPt>
            <c:idx val="13"/>
            <c:bubble3D val="0"/>
            <c:spPr>
              <a:solidFill>
                <a:schemeClr val="accent2">
                  <a:lumMod val="80000"/>
                  <a:lumOff val="2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B-D7FB-1345-97A4-7F0A32CC8B34}"/>
              </c:ext>
            </c:extLst>
          </c:dPt>
          <c:dLbls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sz="1200" b="1" i="0" u="none" strike="noStrike" kern="1200" baseline="0">
                    <a:solidFill>
                      <a:sysClr val="windowText" lastClr="000000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Energy!$B$35:$B$48</c:f>
              <c:strCache>
                <c:ptCount val="14"/>
                <c:pt idx="0">
                  <c:v>Разведка и добыча нефти и газа</c:v>
                </c:pt>
                <c:pt idx="1">
                  <c:v>Переработка нефти и газа</c:v>
                </c:pt>
                <c:pt idx="2">
                  <c:v>Транспортировка нефти</c:v>
                </c:pt>
                <c:pt idx="3">
                  <c:v>Транспортировка газа</c:v>
                </c:pt>
                <c:pt idx="4">
                  <c:v>Разведка и добыча урана</c:v>
                </c:pt>
                <c:pt idx="5">
                  <c:v>Производство электроэнергии </c:v>
                </c:pt>
                <c:pt idx="6">
                  <c:v>Производство теплоэнергии</c:v>
                </c:pt>
                <c:pt idx="7">
                  <c:v>Железнодорожные перевозки</c:v>
                </c:pt>
                <c:pt idx="8">
                  <c:v>Производство химической продукции</c:v>
                </c:pt>
                <c:pt idx="9">
                  <c:v>Металлургические проекты</c:v>
                </c:pt>
                <c:pt idx="10">
                  <c:v>Сектор передачи электрической энергии</c:v>
                </c:pt>
                <c:pt idx="11">
                  <c:v>Телекоммуникационные услуги</c:v>
                </c:pt>
                <c:pt idx="12">
                  <c:v>Пассажирские авиаперевозки</c:v>
                </c:pt>
                <c:pt idx="13">
                  <c:v>Нефтегазохимия (KPI)</c:v>
                </c:pt>
              </c:strCache>
            </c:strRef>
          </c:cat>
          <c:val>
            <c:numRef>
              <c:f>Energy!$I$35:$I$48</c:f>
              <c:numCache>
                <c:formatCode>#,##0</c:formatCode>
                <c:ptCount val="14"/>
                <c:pt idx="0">
                  <c:v>53199.6</c:v>
                </c:pt>
                <c:pt idx="1">
                  <c:v>54483.23</c:v>
                </c:pt>
                <c:pt idx="2">
                  <c:v>4183</c:v>
                </c:pt>
                <c:pt idx="3">
                  <c:v>43262.52</c:v>
                </c:pt>
                <c:pt idx="4">
                  <c:v>5744.76</c:v>
                </c:pt>
                <c:pt idx="5">
                  <c:v>181084.46</c:v>
                </c:pt>
                <c:pt idx="6">
                  <c:v>38483.99</c:v>
                </c:pt>
                <c:pt idx="7">
                  <c:v>43660.83</c:v>
                </c:pt>
                <c:pt idx="8">
                  <c:v>59.04</c:v>
                </c:pt>
                <c:pt idx="9">
                  <c:v>121.4</c:v>
                </c:pt>
                <c:pt idx="10">
                  <c:v>11517.85</c:v>
                </c:pt>
                <c:pt idx="11">
                  <c:v>2950.95</c:v>
                </c:pt>
                <c:pt idx="12">
                  <c:v>0</c:v>
                </c:pt>
                <c:pt idx="13">
                  <c:v>13079.35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A-2647-F846-A089-893739ABD6F0}"/>
            </c:ext>
          </c:extLst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 w="6350"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ysClr val="windowText" lastClr="00000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100">
          <a:solidFill>
            <a:sysClr val="windowText" lastClr="000000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KZ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1.5E-3"/>
          <c:y val="0"/>
          <c:w val="0.99850007204003799"/>
          <c:h val="0.88175000000000003"/>
        </c:manualLayout>
      </c:layout>
      <c:barChart>
        <c:barDir val="col"/>
        <c:grouping val="stacked"/>
        <c:varyColors val="0"/>
        <c:ser>
          <c:idx val="1"/>
          <c:order val="0"/>
          <c:spPr>
            <a:solidFill>
              <a:srgbClr val="002060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00206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0-0316-BA43-8D41-4EF4A4D7AC69}"/>
              </c:ext>
            </c:extLst>
          </c:dPt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Energy!$E$64:$I$64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Energy!$E$65:$I$65</c:f>
              <c:numCache>
                <c:formatCode>General</c:formatCode>
                <c:ptCount val="5"/>
                <c:pt idx="0" formatCode="#,##0">
                  <c:v>16547</c:v>
                </c:pt>
                <c:pt idx="1">
                  <c:v>16917</c:v>
                </c:pt>
                <c:pt idx="2" formatCode="#,##0">
                  <c:v>11497</c:v>
                </c:pt>
                <c:pt idx="3" formatCode="#,##0">
                  <c:v>12490</c:v>
                </c:pt>
                <c:pt idx="4" formatCode="#,##0">
                  <c:v>12406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316-BA43-8D41-4EF4A4D7AC69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80"/>
        <c:overlap val="100"/>
        <c:axId val="-565702380"/>
        <c:axId val="689967988"/>
      </c:barChart>
      <c:catAx>
        <c:axId val="-5657023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689967988"/>
        <c:crosses val="autoZero"/>
        <c:auto val="1"/>
        <c:lblAlgn val="ctr"/>
        <c:lblOffset val="100"/>
        <c:noMultiLvlLbl val="0"/>
      </c:catAx>
      <c:valAx>
        <c:axId val="689967988"/>
        <c:scaling>
          <c:orientation val="minMax"/>
        </c:scaling>
        <c:delete val="1"/>
        <c:axPos val="l"/>
        <c:numFmt formatCode="#,##0" sourceLinked="1"/>
        <c:majorTickMark val="none"/>
        <c:minorTickMark val="none"/>
        <c:tickLblPos val="nextTo"/>
        <c:crossAx val="-565702380"/>
        <c:crosses val="autoZero"/>
        <c:crossBetween val="between"/>
      </c:valAx>
      <c:spPr>
        <a:noFill/>
        <a:ln w="6350">
          <a:noFill/>
        </a:ln>
        <a:effectLst>
          <a:outerShdw blurRad="50800" dist="50800" dir="5400000" sx="82000" sy="82000" algn="ctr" rotWithShape="0">
            <a:srgbClr val="000000">
              <a:alpha val="43137"/>
            </a:srgbClr>
          </a:outerShdw>
        </a:effectLst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KZ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1.25E-3"/>
          <c:y val="7.4999999999999997E-3"/>
          <c:w val="0.99875006378405395"/>
          <c:h val="0.86875000000000002"/>
        </c:manualLayout>
      </c:layout>
      <c:barChart>
        <c:barDir val="col"/>
        <c:grouping val="stacked"/>
        <c:varyColors val="0"/>
        <c:ser>
          <c:idx val="0"/>
          <c:order val="0"/>
          <c:spPr>
            <a:solidFill>
              <a:srgbClr val="002060"/>
            </a:solidFill>
            <a:ln w="6350">
              <a:noFill/>
            </a:ln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0-6620-E04E-A11C-F33D9524D4E9}"/>
              </c:ext>
            </c:extLst>
          </c:dPt>
          <c:dPt>
            <c:idx val="1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6620-E04E-A11C-F33D9524D4E9}"/>
              </c:ext>
            </c:extLst>
          </c:dPt>
          <c:dPt>
            <c:idx val="2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2-6620-E04E-A11C-F33D9524D4E9}"/>
              </c:ext>
            </c:extLst>
          </c:dPt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Waste!$E$4:$I$4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Waste!$E$5:$I$5</c:f>
              <c:numCache>
                <c:formatCode>#,##0</c:formatCode>
                <c:ptCount val="5"/>
                <c:pt idx="0">
                  <c:v>93807384</c:v>
                </c:pt>
                <c:pt idx="1">
                  <c:v>94723935</c:v>
                </c:pt>
                <c:pt idx="2">
                  <c:v>102514185</c:v>
                </c:pt>
                <c:pt idx="3">
                  <c:v>110450576</c:v>
                </c:pt>
                <c:pt idx="4">
                  <c:v>117294289.07247584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DC9-6D49-A8E0-1705C8D1A1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overlap val="100"/>
        <c:axId val="1526036755"/>
        <c:axId val="-338331282"/>
      </c:barChart>
      <c:catAx>
        <c:axId val="152603675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ysClr val="windowText" lastClr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-338331282"/>
        <c:crosses val="autoZero"/>
        <c:auto val="1"/>
        <c:lblAlgn val="ctr"/>
        <c:lblOffset val="100"/>
        <c:noMultiLvlLbl val="0"/>
      </c:catAx>
      <c:valAx>
        <c:axId val="-338331282"/>
        <c:scaling>
          <c:orientation val="minMax"/>
        </c:scaling>
        <c:delete val="1"/>
        <c:axPos val="l"/>
        <c:numFmt formatCode="#,##0" sourceLinked="1"/>
        <c:majorTickMark val="out"/>
        <c:minorTickMark val="none"/>
        <c:tickLblPos val="nextTo"/>
        <c:crossAx val="1526036755"/>
        <c:crosses val="autoZero"/>
        <c:crossBetween val="between"/>
      </c:valAx>
      <c:spPr>
        <a:noFill/>
        <a:ln w="635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KZ"/>
    </a:p>
  </c:txPr>
  <c:printSettings>
    <c:headerFooter/>
    <c:pageMargins b="0.75" l="0.7" r="0.7" t="0.75" header="0.3" footer="0.3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5250000000000006E-2"/>
          <c:y val="3.0249999999999999E-2"/>
          <c:w val="0.82125000000000004"/>
          <c:h val="0.89875000000000005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002060"/>
            </a:solidFill>
            <a:ln w="6350">
              <a:noFill/>
            </a:ln>
            <a:effectLst/>
          </c:spPr>
          <c:invertIfNegative val="0"/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overflow" vert="horz" wrap="square" lIns="38100" tIns="19050" rIns="38100" bIns="19050" anchor="ctr" anchorCtr="1">
                <a:spAutoFit/>
              </a:bodyPr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Employees!$E$4:$I$4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Employees!$E$5:$I$5</c:f>
              <c:numCache>
                <c:formatCode>#,##0</c:formatCode>
                <c:ptCount val="5"/>
                <c:pt idx="0">
                  <c:v>259279</c:v>
                </c:pt>
                <c:pt idx="1">
                  <c:v>261840</c:v>
                </c:pt>
                <c:pt idx="2">
                  <c:v>267814</c:v>
                </c:pt>
                <c:pt idx="3">
                  <c:v>263942</c:v>
                </c:pt>
                <c:pt idx="4">
                  <c:v>266322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076-3441-9207-35BD9A0089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overlap val="-27"/>
        <c:axId val="-1309212976"/>
        <c:axId val="-66945517"/>
      </c:barChart>
      <c:dateAx>
        <c:axId val="-13092129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1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-66945517"/>
        <c:crosses val="autoZero"/>
        <c:auto val="0"/>
        <c:lblOffset val="100"/>
        <c:baseTimeUnit val="days"/>
      </c:dateAx>
      <c:valAx>
        <c:axId val="-66945517"/>
        <c:scaling>
          <c:orientation val="minMax"/>
          <c:max val="275000"/>
          <c:min val="0"/>
        </c:scaling>
        <c:delete val="1"/>
        <c:axPos val="l"/>
        <c:numFmt formatCode="#,##0" sourceLinked="1"/>
        <c:majorTickMark val="out"/>
        <c:minorTickMark val="none"/>
        <c:tickLblPos val="nextTo"/>
        <c:crossAx val="-1309212976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b="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8749999999999996E-2"/>
          <c:y val="2.1999999999999999E-2"/>
          <c:w val="0.85075000000000001"/>
          <c:h val="0.91600000000000004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002060"/>
            </a:solidFill>
            <a:ln w="6350">
              <a:noFill/>
            </a:ln>
            <a:effectLst/>
          </c:spPr>
          <c:invertIfNegative val="0"/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Employees!$E$4:$I$4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Employees!$E$35:$I$35</c:f>
              <c:numCache>
                <c:formatCode>#,##0</c:formatCode>
                <c:ptCount val="5"/>
                <c:pt idx="0">
                  <c:v>238135</c:v>
                </c:pt>
                <c:pt idx="1">
                  <c:v>240562</c:v>
                </c:pt>
                <c:pt idx="2">
                  <c:v>250333</c:v>
                </c:pt>
                <c:pt idx="3">
                  <c:v>257544</c:v>
                </c:pt>
                <c:pt idx="4">
                  <c:v>258599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851-5C4D-B1F7-BA8FF73BCB38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50"/>
        <c:overlap val="-27"/>
        <c:axId val="901140713"/>
        <c:axId val="1331300003"/>
      </c:barChart>
      <c:catAx>
        <c:axId val="90114071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1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1331300003"/>
        <c:crosses val="autoZero"/>
        <c:auto val="1"/>
        <c:lblAlgn val="ctr"/>
        <c:lblOffset val="100"/>
        <c:noMultiLvlLbl val="0"/>
      </c:catAx>
      <c:valAx>
        <c:axId val="1331300003"/>
        <c:scaling>
          <c:orientation val="minMax"/>
          <c:max val="260000"/>
          <c:min val="0"/>
        </c:scaling>
        <c:delete val="1"/>
        <c:axPos val="l"/>
        <c:numFmt formatCode="#,##0" sourceLinked="1"/>
        <c:majorTickMark val="out"/>
        <c:minorTickMark val="none"/>
        <c:tickLblPos val="nextTo"/>
        <c:crossAx val="901140713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b="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8999999999999997E-2"/>
          <c:y val="2.2499999999999999E-2"/>
          <c:w val="0.874"/>
          <c:h val="0.92825000000000002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002060"/>
            </a:solidFill>
            <a:ln w="6350">
              <a:noFill/>
            </a:ln>
            <a:effectLst/>
          </c:spPr>
          <c:invertIfNegative val="0"/>
          <c:dLbls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Employees!$E$96:$I$96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Employees!$E$97:$I$97</c:f>
              <c:numCache>
                <c:formatCode>General</c:formatCode>
                <c:ptCount val="5"/>
                <c:pt idx="0">
                  <c:v>12</c:v>
                </c:pt>
                <c:pt idx="1">
                  <c:v>11</c:v>
                </c:pt>
                <c:pt idx="2">
                  <c:v>12</c:v>
                </c:pt>
                <c:pt idx="3">
                  <c:v>17</c:v>
                </c:pt>
                <c:pt idx="4">
                  <c:v>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6E2-BA45-B44E-030D70CA7B0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50"/>
        <c:axId val="-1820428898"/>
        <c:axId val="-501032159"/>
      </c:barChart>
      <c:catAx>
        <c:axId val="-182042889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1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-501032159"/>
        <c:crosses val="autoZero"/>
        <c:auto val="1"/>
        <c:lblAlgn val="ctr"/>
        <c:lblOffset val="100"/>
        <c:noMultiLvlLbl val="0"/>
      </c:catAx>
      <c:valAx>
        <c:axId val="-501032159"/>
        <c:scaling>
          <c:orientation val="minMax"/>
          <c:max val="22"/>
          <c:min val="10"/>
        </c:scaling>
        <c:delete val="1"/>
        <c:axPos val="l"/>
        <c:numFmt formatCode="General" sourceLinked="1"/>
        <c:majorTickMark val="out"/>
        <c:minorTickMark val="none"/>
        <c:tickLblPos val="nextTo"/>
        <c:crossAx val="-182042889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b="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3.0361132331470832E-2"/>
          <c:y val="7.5000000000000002E-4"/>
          <c:w val="0.92763877266127515"/>
          <c:h val="0.94499999999999995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002060"/>
            </a:solidFill>
            <a:ln w="6350">
              <a:noFill/>
            </a:ln>
            <a:effectLst/>
          </c:spPr>
          <c:invertIfNegative val="0"/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Employees!$E$106:$I$106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Employees!$E$107:$I$107</c:f>
              <c:numCache>
                <c:formatCode>#,##0</c:formatCode>
                <c:ptCount val="5"/>
                <c:pt idx="0">
                  <c:v>31140</c:v>
                </c:pt>
                <c:pt idx="1">
                  <c:v>38488</c:v>
                </c:pt>
                <c:pt idx="2">
                  <c:v>41075</c:v>
                </c:pt>
                <c:pt idx="3">
                  <c:v>47413</c:v>
                </c:pt>
                <c:pt idx="4">
                  <c:v>60751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406-D645-B847-ED996825E1BD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50"/>
        <c:overlap val="-70"/>
        <c:axId val="363819889"/>
        <c:axId val="1946894728"/>
      </c:barChart>
      <c:catAx>
        <c:axId val="36381988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1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1946894728"/>
        <c:crosses val="autoZero"/>
        <c:auto val="1"/>
        <c:lblAlgn val="ctr"/>
        <c:lblOffset val="100"/>
        <c:noMultiLvlLbl val="0"/>
      </c:catAx>
      <c:valAx>
        <c:axId val="1946894728"/>
        <c:scaling>
          <c:orientation val="minMax"/>
          <c:max val="65000"/>
          <c:min val="0"/>
        </c:scaling>
        <c:delete val="1"/>
        <c:axPos val="l"/>
        <c:numFmt formatCode="#,##0" sourceLinked="1"/>
        <c:majorTickMark val="out"/>
        <c:minorTickMark val="none"/>
        <c:tickLblPos val="nextTo"/>
        <c:crossAx val="363819889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b="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5950000000000001"/>
          <c:y val="1.6750000000000001E-2"/>
          <c:w val="0.46274999999999999"/>
          <c:h val="0.90325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002060"/>
            </a:solidFill>
            <a:ln w="19050">
              <a:solidFill>
                <a:schemeClr val="lt1"/>
              </a:solidFill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KZ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Lit>
              <c:ptCount val="2"/>
              <c:pt idx="0">
                <c:v>Мужчины</c:v>
              </c:pt>
              <c:pt idx="1">
                <c:v>Женщины</c:v>
              </c:pt>
            </c:strLit>
          </c:cat>
          <c:val>
            <c:numRef>
              <c:f>Employees!$I$99:$I$100</c:f>
              <c:numCache>
                <c:formatCode>General</c:formatCode>
                <c:ptCount val="2"/>
                <c:pt idx="0">
                  <c:v>22</c:v>
                </c:pt>
                <c:pt idx="1">
                  <c:v>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C83-3947-B6AC-CC2FF39EFA0B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50"/>
        <c:axId val="-665124472"/>
        <c:axId val="-974802287"/>
      </c:barChart>
      <c:catAx>
        <c:axId val="-6651244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1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-974802287"/>
        <c:crosses val="autoZero"/>
        <c:auto val="1"/>
        <c:lblAlgn val="ctr"/>
        <c:lblOffset val="100"/>
        <c:noMultiLvlLbl val="0"/>
      </c:catAx>
      <c:valAx>
        <c:axId val="-974802287"/>
        <c:scaling>
          <c:orientation val="minMax"/>
          <c:min val="0"/>
        </c:scaling>
        <c:delete val="1"/>
        <c:axPos val="l"/>
        <c:numFmt formatCode="General" sourceLinked="1"/>
        <c:majorTickMark val="out"/>
        <c:minorTickMark val="none"/>
        <c:tickLblPos val="nextTo"/>
        <c:crossAx val="-66512447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22"/>
          <c:y val="1.4250000000000001E-2"/>
          <c:w val="0.73199999999999998"/>
          <c:h val="0.91874999999999996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002060"/>
            </a:solidFill>
            <a:ln w="19050">
              <a:solidFill>
                <a:schemeClr val="lt1"/>
              </a:solidFill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Lit>
              <c:ptCount val="3"/>
              <c:pt idx="0">
                <c:v>До 30</c:v>
              </c:pt>
              <c:pt idx="1">
                <c:v>30-50</c:v>
              </c:pt>
              <c:pt idx="2">
                <c:v>Страше 50</c:v>
              </c:pt>
            </c:strLit>
          </c:cat>
          <c:val>
            <c:numRef>
              <c:f>Employees!$I$102:$I$104</c:f>
              <c:numCache>
                <c:formatCode>General</c:formatCode>
                <c:ptCount val="3"/>
                <c:pt idx="0">
                  <c:v>31</c:v>
                </c:pt>
                <c:pt idx="1">
                  <c:v>21</c:v>
                </c:pt>
                <c:pt idx="2">
                  <c:v>20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E0A6-2F42-A4BA-E04DE2EC42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2075275258"/>
        <c:axId val="209999123"/>
      </c:barChart>
      <c:catAx>
        <c:axId val="207527525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1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209999123"/>
        <c:crosses val="autoZero"/>
        <c:auto val="1"/>
        <c:lblAlgn val="ctr"/>
        <c:lblOffset val="100"/>
        <c:noMultiLvlLbl val="0"/>
      </c:catAx>
      <c:valAx>
        <c:axId val="209999123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2075275258"/>
        <c:crosses val="autoZero"/>
        <c:crossBetween val="between"/>
      </c:valAx>
      <c:spPr>
        <a:noFill/>
        <a:ln w="635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3999999999999996E-2"/>
          <c:y val="6.4999999999999997E-3"/>
          <c:w val="0.88975000000000004"/>
          <c:h val="0.99350000000000005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002060"/>
            </a:solidFill>
            <a:ln>
              <a:noFill/>
            </a:ln>
            <a:effectLst/>
          </c:spPr>
          <c:invertIfNegative val="0"/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Employees!$E$134:$I$134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Employees!$E$135:$I$135</c:f>
              <c:numCache>
                <c:formatCode>#,##0</c:formatCode>
                <c:ptCount val="5"/>
                <c:pt idx="0">
                  <c:v>9661</c:v>
                </c:pt>
                <c:pt idx="1">
                  <c:v>9560</c:v>
                </c:pt>
                <c:pt idx="2">
                  <c:v>8555</c:v>
                </c:pt>
                <c:pt idx="3">
                  <c:v>7177</c:v>
                </c:pt>
                <c:pt idx="4" formatCode="_-* #,##0_-;\-* #,##0_-;_-* &quot;-&quot;_-;_-@_-">
                  <c:v>5942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F2E-7B49-BAF6-E30CCD32A603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50"/>
        <c:overlap val="-27"/>
        <c:axId val="1842162024"/>
        <c:axId val="1815366750"/>
      </c:barChart>
      <c:catAx>
        <c:axId val="18421620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1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1815366750"/>
        <c:crosses val="autoZero"/>
        <c:auto val="1"/>
        <c:lblAlgn val="ctr"/>
        <c:lblOffset val="100"/>
        <c:noMultiLvlLbl val="0"/>
      </c:catAx>
      <c:valAx>
        <c:axId val="1815366750"/>
        <c:scaling>
          <c:orientation val="minMax"/>
          <c:max val="11000"/>
        </c:scaling>
        <c:delete val="1"/>
        <c:axPos val="l"/>
        <c:numFmt formatCode="#,##0" sourceLinked="1"/>
        <c:majorTickMark val="out"/>
        <c:minorTickMark val="none"/>
        <c:tickLblPos val="nextTo"/>
        <c:crossAx val="1842162024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b="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6500000000000002E-2"/>
          <c:y val="2.2499999999999999E-2"/>
          <c:w val="0.88275000000000003"/>
          <c:h val="0.92649999999999999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002060"/>
            </a:solidFill>
            <a:ln>
              <a:noFill/>
            </a:ln>
            <a:effectLst/>
          </c:spPr>
          <c:invertIfNegative val="0"/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Employees!$E$145:$I$145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Employees!$E$146:$I$146</c:f>
              <c:numCache>
                <c:formatCode>General</c:formatCode>
                <c:ptCount val="5"/>
                <c:pt idx="0">
                  <c:v>133</c:v>
                </c:pt>
                <c:pt idx="1">
                  <c:v>101</c:v>
                </c:pt>
                <c:pt idx="2">
                  <c:v>61</c:v>
                </c:pt>
                <c:pt idx="3">
                  <c:v>85</c:v>
                </c:pt>
                <c:pt idx="4">
                  <c:v>86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403-714B-B20C-097942E3BBAA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50"/>
        <c:overlap val="-27"/>
        <c:axId val="-856682788"/>
        <c:axId val="-352164741"/>
      </c:barChart>
      <c:catAx>
        <c:axId val="-8566827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1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-352164741"/>
        <c:crosses val="autoZero"/>
        <c:auto val="1"/>
        <c:lblAlgn val="ctr"/>
        <c:lblOffset val="100"/>
        <c:noMultiLvlLbl val="0"/>
      </c:catAx>
      <c:valAx>
        <c:axId val="-352164741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-85668278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sz="1100" b="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4000000000000001E-2"/>
          <c:y val="0"/>
          <c:w val="0.88200000000000001"/>
          <c:h val="0.94750000000000001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002060"/>
            </a:solidFill>
            <a:ln>
              <a:noFill/>
            </a:ln>
            <a:effectLst/>
          </c:spPr>
          <c:invertIfNegative val="0"/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lang="en-US" sz="1100" b="0" i="0" u="none" strike="noStrike" kern="1200" baseline="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Employees!$E$145:$I$145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Employees!$E$147:$I$147</c:f>
              <c:numCache>
                <c:formatCode>General</c:formatCode>
                <c:ptCount val="5"/>
                <c:pt idx="0">
                  <c:v>83</c:v>
                </c:pt>
                <c:pt idx="1">
                  <c:v>188</c:v>
                </c:pt>
                <c:pt idx="2">
                  <c:v>87</c:v>
                </c:pt>
                <c:pt idx="3">
                  <c:v>54</c:v>
                </c:pt>
                <c:pt idx="4">
                  <c:v>52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292-A84F-9D38-CB70DBBED503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50"/>
        <c:overlap val="-27"/>
        <c:axId val="-478939590"/>
        <c:axId val="-1362270831"/>
      </c:barChart>
      <c:catAx>
        <c:axId val="-47893959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1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-1362270831"/>
        <c:crosses val="autoZero"/>
        <c:auto val="1"/>
        <c:lblAlgn val="ctr"/>
        <c:lblOffset val="100"/>
        <c:noMultiLvlLbl val="0"/>
      </c:catAx>
      <c:valAx>
        <c:axId val="-1362270831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-478939590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sz="1100" b="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6249999999999998E-2"/>
          <c:y val="2.7499999999999998E-3"/>
          <c:w val="0.86975000000000002"/>
          <c:h val="0.9395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002060"/>
            </a:solidFill>
            <a:ln w="6350">
              <a:noFill/>
            </a:ln>
            <a:effectLst/>
          </c:spPr>
          <c:invertIfNegative val="0"/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Employees!$E$32:$I$32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Employees!$E$61:$I$61</c:f>
              <c:numCache>
                <c:formatCode>#,##0</c:formatCode>
                <c:ptCount val="5"/>
                <c:pt idx="0">
                  <c:v>21143</c:v>
                </c:pt>
                <c:pt idx="1">
                  <c:v>21278</c:v>
                </c:pt>
                <c:pt idx="2">
                  <c:v>17481</c:v>
                </c:pt>
                <c:pt idx="3">
                  <c:v>6398</c:v>
                </c:pt>
                <c:pt idx="4">
                  <c:v>7723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7DD-9E47-971F-2E5DBA5B6FE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50"/>
        <c:overlap val="-27"/>
        <c:axId val="-700447236"/>
        <c:axId val="-767699359"/>
      </c:barChart>
      <c:catAx>
        <c:axId val="-7004472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1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-767699359"/>
        <c:crosses val="autoZero"/>
        <c:auto val="1"/>
        <c:lblAlgn val="ctr"/>
        <c:lblOffset val="100"/>
        <c:noMultiLvlLbl val="0"/>
      </c:catAx>
      <c:valAx>
        <c:axId val="-767699359"/>
        <c:scaling>
          <c:orientation val="minMax"/>
          <c:max val="22000"/>
          <c:min val="0"/>
        </c:scaling>
        <c:delete val="1"/>
        <c:axPos val="l"/>
        <c:numFmt formatCode="#,##0" sourceLinked="1"/>
        <c:majorTickMark val="out"/>
        <c:minorTickMark val="none"/>
        <c:tickLblPos val="nextTo"/>
        <c:crossAx val="-700447236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b="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1755747735235657E-2"/>
          <c:y val="1.4500000000000001E-2"/>
          <c:w val="0.8884942117617326"/>
          <c:h val="0.85750000000000004"/>
        </c:manualLayout>
      </c:layout>
      <c:barChart>
        <c:barDir val="col"/>
        <c:grouping val="stacked"/>
        <c:varyColors val="0"/>
        <c:ser>
          <c:idx val="0"/>
          <c:order val="0"/>
          <c:tx>
            <c:v>Полный рабочий день</c:v>
          </c:tx>
          <c:spPr>
            <a:solidFill>
              <a:srgbClr val="002060"/>
            </a:solidFill>
            <a:ln w="6350">
              <a:noFill/>
            </a:ln>
            <a:effectLst/>
          </c:spPr>
          <c:invertIfNegative val="0"/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Employees!$E$32:$I$32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Employees!$E$93:$I$93</c:f>
              <c:numCache>
                <c:formatCode>#,##0</c:formatCode>
                <c:ptCount val="5"/>
                <c:pt idx="0">
                  <c:v>202989</c:v>
                </c:pt>
                <c:pt idx="1">
                  <c:v>209611</c:v>
                </c:pt>
                <c:pt idx="2">
                  <c:v>260685</c:v>
                </c:pt>
                <c:pt idx="3">
                  <c:v>257966</c:v>
                </c:pt>
                <c:pt idx="4">
                  <c:v>260678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B19-3644-8787-74F01E04AEC6}"/>
            </c:ext>
          </c:extLst>
        </c:ser>
        <c:ser>
          <c:idx val="1"/>
          <c:order val="1"/>
          <c:tx>
            <c:strRef>
              <c:f>Employees!$B$94</c:f>
              <c:strCache>
                <c:ptCount val="1"/>
                <c:pt idx="0">
                  <c:v>Неполный рабочий день</c:v>
                </c:pt>
              </c:strCache>
            </c:strRef>
          </c:tx>
          <c:spPr>
            <a:solidFill>
              <a:srgbClr val="B99D75"/>
            </a:solidFill>
            <a:ln w="38100"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0"/>
                  <c:y val="-2.5000000000000001E-4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B19-3644-8787-74F01E04AEC6}"/>
                </c:ext>
              </c:extLst>
            </c:dLbl>
            <c:dLbl>
              <c:idx val="1"/>
              <c:layout>
                <c:manualLayout>
                  <c:x val="0"/>
                  <c:y val="5.0000000000000001E-4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B19-3644-8787-74F01E04AEC6}"/>
                </c:ext>
              </c:extLst>
            </c:dLbl>
            <c:dLbl>
              <c:idx val="2"/>
              <c:layout>
                <c:manualLayout>
                  <c:x val="0"/>
                  <c:y val="5.5791886773646961E-3"/>
                </c:manualLayout>
              </c:layout>
              <c:numFmt formatCode="#,##0" sourceLinked="0"/>
              <c:spPr>
                <a:noFill/>
                <a:ln w="6350"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/>
                <a:lstStyle/>
                <a:p>
                  <a:pPr algn="ctr">
                    <a:defRPr lang="en-US" sz="1200" b="1" i="0" u="none" strike="noStrike" kern="1200" baseline="0">
                      <a:solidFill>
                        <a:schemeClr val="bg1"/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9.4418663566286934E-2"/>
                      <c:h val="2.946835443037974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9B19-3644-8787-74F01E04AEC6}"/>
                </c:ext>
              </c:extLst>
            </c:dLbl>
            <c:dLbl>
              <c:idx val="3"/>
              <c:layout>
                <c:manualLayout>
                  <c:x val="-1.3512980295372957E-16"/>
                  <c:y val="2.218877703578192E-3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21E-4CF0-BBB4-B7F5969A7B5C}"/>
                </c:ext>
              </c:extLst>
            </c:dLbl>
            <c:dLbl>
              <c:idx val="4"/>
              <c:layout>
                <c:manualLayout>
                  <c:x val="0"/>
                  <c:y val="2.6933120701684442E-3"/>
                </c:manualLayout>
              </c:layout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21E-4CF0-BBB4-B7F5969A7B5C}"/>
                </c:ext>
              </c:extLst>
            </c:dLbl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Employees!$E$32:$I$32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Employees!$E$94:$I$94</c:f>
              <c:numCache>
                <c:formatCode>#,##0</c:formatCode>
                <c:ptCount val="5"/>
                <c:pt idx="0">
                  <c:v>11510</c:v>
                </c:pt>
                <c:pt idx="1">
                  <c:v>6465</c:v>
                </c:pt>
                <c:pt idx="2">
                  <c:v>7129</c:v>
                </c:pt>
                <c:pt idx="3">
                  <c:v>5976</c:v>
                </c:pt>
                <c:pt idx="4">
                  <c:v>5644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9B19-3644-8787-74F01E04AEC6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50"/>
        <c:overlap val="100"/>
        <c:axId val="-1984967122"/>
        <c:axId val="1633575601"/>
      </c:barChart>
      <c:catAx>
        <c:axId val="-198496712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1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1633575601"/>
        <c:crosses val="autoZero"/>
        <c:auto val="1"/>
        <c:lblAlgn val="ctr"/>
        <c:lblOffset val="100"/>
        <c:noMultiLvlLbl val="0"/>
      </c:catAx>
      <c:valAx>
        <c:axId val="1633575601"/>
        <c:scaling>
          <c:orientation val="minMax"/>
          <c:max val="300000"/>
          <c:min val="0"/>
        </c:scaling>
        <c:delete val="1"/>
        <c:axPos val="l"/>
        <c:numFmt formatCode="#,##0" sourceLinked="1"/>
        <c:majorTickMark val="out"/>
        <c:minorTickMark val="none"/>
        <c:tickLblPos val="nextTo"/>
        <c:crossAx val="-1984967122"/>
        <c:crosses val="autoZero"/>
        <c:crossBetween val="between"/>
      </c:valAx>
      <c:spPr>
        <a:noFill/>
        <a:ln w="6350">
          <a:noFill/>
        </a:ln>
        <a:effectLst/>
      </c:spPr>
    </c:plotArea>
    <c:legend>
      <c:legendPos val="b"/>
      <c:layout>
        <c:manualLayout>
          <c:xMode val="edge"/>
          <c:yMode val="edge"/>
          <c:x val="0.14924999999999999"/>
          <c:y val="0.95274999999999999"/>
          <c:w val="0.68600000000000005"/>
          <c:h val="3.9750000000000001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110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31F3-2E48-B07A-CC28DCC4E876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4299-8A4A-9190-57045C7F3DCF}"/>
              </c:ext>
            </c:extLst>
          </c:dPt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Lit>
              <c:ptCount val="2"/>
              <c:pt idx="0">
                <c:v>Мужчины</c:v>
              </c:pt>
              <c:pt idx="1">
                <c:v>Женщины</c:v>
              </c:pt>
            </c:strLit>
          </c:cat>
          <c:val>
            <c:numRef>
              <c:f>('Diversity&amp;Inclusion'!$I$6,'Diversity&amp;Inclusion'!$I$8)</c:f>
              <c:numCache>
                <c:formatCode>#,##0</c:formatCode>
                <c:ptCount val="2"/>
                <c:pt idx="0">
                  <c:v>199085</c:v>
                </c:pt>
                <c:pt idx="1">
                  <c:v>67237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31F3-2E48-B07A-CC28DCC4E876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 w="25400">
          <a:noFill/>
        </a:ln>
        <a:effectLst/>
      </c:spPr>
    </c:plotArea>
    <c:legend>
      <c:legendPos val="b"/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1100" b="0" i="0" u="none" strike="noStrike" kern="1200" baseline="0">
              <a:solidFill>
                <a:sysClr val="windowText" lastClr="00000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977A-CC48-A412-33BE14892013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977A-CC48-A412-33BE14892013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977A-CC48-A412-33BE14892013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6576" tIns="18288" rIns="36576" bIns="18288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KZ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('Diversity&amp;Inclusion'!$B$14,'Diversity&amp;Inclusion'!$B$20,'Diversity&amp;Inclusion'!$B$26)</c:f>
              <c:strCache>
                <c:ptCount val="3"/>
                <c:pt idx="0">
                  <c:v>До 30</c:v>
                </c:pt>
                <c:pt idx="1">
                  <c:v>30-50</c:v>
                </c:pt>
                <c:pt idx="2">
                  <c:v>Старше 50</c:v>
                </c:pt>
              </c:strCache>
            </c:strRef>
          </c:cat>
          <c:val>
            <c:numRef>
              <c:f>('Diversity&amp;Inclusion'!$I$14,'Diversity&amp;Inclusion'!$I$20,'Diversity&amp;Inclusion'!$I$26)</c:f>
              <c:numCache>
                <c:formatCode>#,##0</c:formatCode>
                <c:ptCount val="3"/>
                <c:pt idx="0">
                  <c:v>38020</c:v>
                </c:pt>
                <c:pt idx="1">
                  <c:v>155568</c:v>
                </c:pt>
                <c:pt idx="2">
                  <c:v>72734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977A-CC48-A412-33BE1489201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0"/>
        </c:dLbls>
        <c:firstSliceAng val="0"/>
        <c:holeSize val="50"/>
      </c:doughnutChart>
      <c:spPr>
        <a:noFill/>
        <a:ln w="6350">
          <a:noFill/>
        </a:ln>
        <a:effectLst/>
      </c:spPr>
    </c:plotArea>
    <c:legend>
      <c:legendPos val="b"/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sz="1100" b="0" i="0" u="none" strike="noStrike" kern="1200" baseline="0">
              <a:solidFill>
                <a:sysClr val="windowText" lastClr="00000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ysClr val="window" lastClr="FFFFFF"/>
    </a:solidFill>
    <a:ln w="9525" cap="flat" cmpd="sng" algn="ctr">
      <a:noFill/>
      <a:round/>
    </a:ln>
    <a:effectLst/>
  </c:spPr>
  <c:txPr>
    <a:bodyPr/>
    <a:lstStyle/>
    <a:p>
      <a:pPr>
        <a:defRPr sz="1100">
          <a:latin typeface="Arial" panose="020B0604020202020204" pitchFamily="34" charset="0"/>
          <a:cs typeface="Arial" panose="020B0604020202020204" pitchFamily="34" charset="0"/>
        </a:defRPr>
      </a:pPr>
      <a:endParaRPr lang="en-KZ"/>
    </a:p>
  </c:txPr>
  <c:printSettings>
    <c:headerFooter/>
    <c:pageMargins b="0.75" l="0.7" r="0.7" t="0.75" header="0.3" footer="0.3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84A7-A445-AA87-33F45E34FFF8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DBF3-1D41-999F-DD707D5D9298}"/>
              </c:ext>
            </c:extLst>
          </c:dPt>
          <c:dPt>
            <c:idx val="2"/>
            <c:bubble3D val="0"/>
            <c:spPr>
              <a:solidFill>
                <a:srgbClr val="B99D75"/>
              </a:solidFill>
              <a:ln w="19050" cap="flat" cmpd="sng">
                <a:solidFill>
                  <a:schemeClr val="bg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84A7-A445-AA87-33F45E34FFF8}"/>
              </c:ext>
            </c:extLst>
          </c:dPt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Lit>
              <c:ptCount val="2"/>
              <c:pt idx="0">
                <c:v>Мужчины</c:v>
              </c:pt>
              <c:pt idx="1">
                <c:v>Женщины</c:v>
              </c:pt>
            </c:strLit>
          </c:cat>
          <c:val>
            <c:numRef>
              <c:f>('Diversity&amp;Inclusion'!$I$35,'Diversity&amp;Inclusion'!$I$37)</c:f>
              <c:numCache>
                <c:formatCode>#,##0</c:formatCode>
                <c:ptCount val="2"/>
                <c:pt idx="0">
                  <c:v>196082</c:v>
                </c:pt>
                <c:pt idx="1">
                  <c:v>62517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84A7-A445-AA87-33F45E34FFF8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 w="25400">
          <a:noFill/>
        </a:ln>
        <a:effectLst/>
      </c:spPr>
    </c:plotArea>
    <c:legend>
      <c:legendPos val="b"/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110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8149999999999999"/>
          <c:y val="8.7999999999999995E-2"/>
          <c:w val="0.64175000000000004"/>
          <c:h val="0.76300000000000001"/>
        </c:manualLayout>
      </c:layout>
      <c:doughnut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DE44-B24E-A692-255D1B470FA9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F8D6-D749-89CE-C37189F84B24}"/>
              </c:ext>
            </c:extLst>
          </c:dPt>
          <c:dPt>
            <c:idx val="2"/>
            <c:bubble3D val="0"/>
            <c:spPr>
              <a:solidFill>
                <a:srgbClr val="B99D75"/>
              </a:solidFill>
              <a:ln w="19050" cap="flat" cmpd="sng">
                <a:solidFill>
                  <a:schemeClr val="bg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DE44-B24E-A692-255D1B470FA9}"/>
              </c:ext>
            </c:extLst>
          </c:dPt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Lit>
              <c:ptCount val="2"/>
              <c:pt idx="0">
                <c:v>Мужчины</c:v>
              </c:pt>
              <c:pt idx="1">
                <c:v>Женщины</c:v>
              </c:pt>
            </c:strLit>
          </c:cat>
          <c:val>
            <c:numRef>
              <c:f>('Diversity&amp;Inclusion'!$I$47,'Diversity&amp;Inclusion'!$I$49)</c:f>
              <c:numCache>
                <c:formatCode>#,##0</c:formatCode>
                <c:ptCount val="2"/>
                <c:pt idx="0">
                  <c:v>198138</c:v>
                </c:pt>
                <c:pt idx="1">
                  <c:v>62540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DE44-B24E-A692-255D1B470FA9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 w="25400">
          <a:noFill/>
        </a:ln>
        <a:effectLst/>
      </c:spPr>
    </c:plotArea>
    <c:legend>
      <c:legendPos val="b"/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1100" b="0" i="0" u="none" strike="noStrike" kern="1200" baseline="0">
              <a:solidFill>
                <a:sysClr val="windowText" lastClr="00000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A7ED-5848-B8BF-24535F3893DC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CA25-4148-A579-110A9D62F239}"/>
              </c:ext>
            </c:extLst>
          </c:dPt>
          <c:dPt>
            <c:idx val="2"/>
            <c:bubble3D val="0"/>
            <c:spPr>
              <a:solidFill>
                <a:srgbClr val="B99D75"/>
              </a:solidFill>
              <a:ln w="19050" cap="flat" cmpd="sng">
                <a:solidFill>
                  <a:schemeClr val="bg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A7ED-5848-B8BF-24535F3893DC}"/>
              </c:ext>
            </c:extLst>
          </c:dPt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Lit>
              <c:ptCount val="2"/>
              <c:pt idx="0">
                <c:v>Мужчины</c:v>
              </c:pt>
              <c:pt idx="1">
                <c:v>Женщины</c:v>
              </c:pt>
            </c:strLit>
          </c:cat>
          <c:val>
            <c:numRef>
              <c:f>('Diversity&amp;Inclusion'!$I$52,'Diversity&amp;Inclusion'!$I$54)</c:f>
              <c:numCache>
                <c:formatCode>#,##0</c:formatCode>
                <c:ptCount val="2"/>
                <c:pt idx="0">
                  <c:v>947</c:v>
                </c:pt>
                <c:pt idx="1">
                  <c:v>4697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A7ED-5848-B8BF-24535F3893D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 w="25400">
          <a:noFill/>
        </a:ln>
        <a:effectLst/>
      </c:spPr>
    </c:plotArea>
    <c:legend>
      <c:legendPos val="b"/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110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E170-5C40-A5F1-5D44AA298F76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0BB9-1F49-814C-01D3F2DA6EF8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E170-5C40-A5F1-5D44AA298F76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0BB9-1F49-814C-01D3F2DA6EF8}"/>
              </c:ext>
            </c:extLst>
          </c:dPt>
          <c:dPt>
            <c:idx val="4"/>
            <c:bubble3D val="0"/>
            <c:spPr>
              <a:solidFill>
                <a:schemeClr val="bg2">
                  <a:lumMod val="75000"/>
                </a:schemeClr>
              </a:solidFill>
              <a:ln w="19050" cap="flat" cmpd="sng">
                <a:solidFill>
                  <a:schemeClr val="bg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E170-5C40-A5F1-5D44AA298F76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6576" tIns="18288" rIns="36576" bIns="18288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KZ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Lit>
              <c:ptCount val="3"/>
              <c:pt idx="0">
                <c:v>До 30</c:v>
              </c:pt>
              <c:pt idx="1">
                <c:v>30-50</c:v>
              </c:pt>
              <c:pt idx="2">
                <c:v>Старше 50</c:v>
              </c:pt>
            </c:strLit>
          </c:cat>
          <c:val>
            <c:numRef>
              <c:f>('Diversity&amp;Inclusion'!$I$65,'Diversity&amp;Inclusion'!$I$67,'Diversity&amp;Inclusion'!$I$69)</c:f>
              <c:numCache>
                <c:formatCode>#,##0</c:formatCode>
                <c:ptCount val="3"/>
                <c:pt idx="0">
                  <c:v>17730</c:v>
                </c:pt>
                <c:pt idx="1">
                  <c:v>33063</c:v>
                </c:pt>
                <c:pt idx="2">
                  <c:v>9958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E170-5C40-A5F1-5D44AA298F76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0"/>
        </c:dLbls>
        <c:firstSliceAng val="0"/>
        <c:holeSize val="50"/>
      </c:doughnutChart>
      <c:spPr>
        <a:noFill/>
        <a:ln w="6350">
          <a:noFill/>
        </a:ln>
        <a:effectLst/>
      </c:spPr>
    </c:plotArea>
    <c:legend>
      <c:legendPos val="b"/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sz="1100" b="0" i="0" u="none" strike="noStrike" kern="1200" baseline="0">
              <a:solidFill>
                <a:sysClr val="windowText" lastClr="00000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ysClr val="window" lastClr="FFFFFF"/>
    </a:solidFill>
    <a:ln w="9525" cap="flat" cmpd="sng" algn="ctr">
      <a:noFill/>
      <a:round/>
    </a:ln>
    <a:effectLst/>
  </c:spPr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KZ"/>
    </a:p>
  </c:txPr>
  <c:printSettings>
    <c:headerFooter/>
    <c:pageMargins b="0.75" l="0.7" r="0.7" t="0.75" header="0.3" footer="0.3"/>
    <c:pageSetup/>
  </c:printSettings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76F1-2643-99DA-B7DF0EE55C41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9F6F-2E4B-BBEE-664C578BA0DE}"/>
              </c:ext>
            </c:extLst>
          </c:dPt>
          <c:dPt>
            <c:idx val="2"/>
            <c:bubble3D val="0"/>
            <c:spPr>
              <a:solidFill>
                <a:srgbClr val="B99D75"/>
              </a:solidFill>
              <a:ln w="19050" cap="flat" cmpd="sng">
                <a:solidFill>
                  <a:schemeClr val="bg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76F1-2643-99DA-B7DF0EE55C41}"/>
              </c:ext>
            </c:extLst>
          </c:dPt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Lit>
              <c:ptCount val="2"/>
              <c:pt idx="0">
                <c:v>Мужчины</c:v>
              </c:pt>
              <c:pt idx="1">
                <c:v>Женщины</c:v>
              </c:pt>
            </c:strLit>
          </c:cat>
          <c:val>
            <c:numRef>
              <c:f>('Diversity&amp;Inclusion'!$I$60,'Diversity&amp;Inclusion'!$I$62)</c:f>
              <c:numCache>
                <c:formatCode>#,##0</c:formatCode>
                <c:ptCount val="2"/>
                <c:pt idx="0">
                  <c:v>46259</c:v>
                </c:pt>
                <c:pt idx="1">
                  <c:v>14492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6F1-2643-99DA-B7DF0EE55C4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 w="25400">
          <a:noFill/>
        </a:ln>
        <a:effectLst/>
      </c:spPr>
    </c:plotArea>
    <c:legend>
      <c:legendPos val="b"/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110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sz="110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3.6561422454482864E-2"/>
          <c:y val="4.5619194462319407E-2"/>
          <c:w val="0.89443856972734714"/>
          <c:h val="0.89538091430086564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002060"/>
            </a:solidFill>
            <a:ln w="6350">
              <a:noFill/>
            </a:ln>
            <a:effectLst/>
          </c:spPr>
          <c:invertIfNegative val="0"/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Training!$E$4:$I$4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Training!$E$8:$I$8</c:f>
              <c:numCache>
                <c:formatCode>General</c:formatCode>
                <c:ptCount val="5"/>
                <c:pt idx="0">
                  <c:v>13</c:v>
                </c:pt>
                <c:pt idx="1">
                  <c:v>19</c:v>
                </c:pt>
                <c:pt idx="2">
                  <c:v>23</c:v>
                </c:pt>
                <c:pt idx="3">
                  <c:v>26</c:v>
                </c:pt>
                <c:pt idx="4">
                  <c:v>27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A6F-6546-8119-9FE9AF9D966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50"/>
        <c:overlap val="-27"/>
        <c:axId val="430725802"/>
        <c:axId val="908997834"/>
      </c:barChart>
      <c:catAx>
        <c:axId val="43072580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1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908997834"/>
        <c:crosses val="autoZero"/>
        <c:auto val="1"/>
        <c:lblAlgn val="ctr"/>
        <c:lblOffset val="100"/>
        <c:noMultiLvlLbl val="0"/>
      </c:catAx>
      <c:valAx>
        <c:axId val="908997834"/>
        <c:scaling>
          <c:orientation val="minMax"/>
          <c:max val="30"/>
        </c:scaling>
        <c:delete val="1"/>
        <c:axPos val="l"/>
        <c:numFmt formatCode="General" sourceLinked="1"/>
        <c:majorTickMark val="out"/>
        <c:minorTickMark val="none"/>
        <c:tickLblPos val="nextTo"/>
        <c:crossAx val="43072580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b="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2693-1C41-B652-D17B2642F164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2693-1C41-B652-D17B2642F164}"/>
              </c:ext>
            </c:extLst>
          </c:dPt>
          <c:dLbls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Lit>
              <c:ptCount val="2"/>
              <c:pt idx="0">
                <c:v>Мужчины</c:v>
              </c:pt>
              <c:pt idx="1">
                <c:v>Женщины</c:v>
              </c:pt>
            </c:strLit>
          </c:cat>
          <c:val>
            <c:numRef>
              <c:f>Training!$I$10:$I$11</c:f>
              <c:numCache>
                <c:formatCode>General</c:formatCode>
                <c:ptCount val="2"/>
                <c:pt idx="0">
                  <c:v>31</c:v>
                </c:pt>
                <c:pt idx="1">
                  <c:v>17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2693-1C41-B652-D17B2642F16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 w="25400">
          <a:noFill/>
        </a:ln>
        <a:effectLst/>
      </c:spPr>
    </c:plotArea>
    <c:legend>
      <c:legendPos val="b"/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110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sz="110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0513-4E44-9F2A-284395E60779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0513-4E44-9F2A-284395E60779}"/>
              </c:ext>
            </c:extLst>
          </c:dPt>
          <c:dLbls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Lit>
              <c:ptCount val="2"/>
              <c:pt idx="0">
                <c:v>Административно-управленческий персонал</c:v>
              </c:pt>
              <c:pt idx="1">
                <c:v>Производственный персонал</c:v>
              </c:pt>
            </c:strLit>
          </c:cat>
          <c:val>
            <c:numRef>
              <c:f>Training!$I$13:$I$14</c:f>
              <c:numCache>
                <c:formatCode>General</c:formatCode>
                <c:ptCount val="2"/>
                <c:pt idx="0">
                  <c:v>34</c:v>
                </c:pt>
                <c:pt idx="1">
                  <c:v>27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513-4E44-9F2A-284395E60779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 w="25400">
          <a:noFill/>
        </a:ln>
        <a:effectLst/>
      </c:spPr>
    </c:plotArea>
    <c:legend>
      <c:legendPos val="b"/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110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sz="110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775E-2"/>
          <c:y val="0.1295"/>
          <c:w val="0.87649999999999995"/>
          <c:h val="0.81599999999999995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002060"/>
            </a:solidFill>
            <a:ln w="6350">
              <a:noFill/>
            </a:ln>
            <a:effectLst/>
          </c:spPr>
          <c:invertIfNegative val="0"/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HSE!$E$4:$I$4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HSE!$E$6:$I$6</c:f>
              <c:numCache>
                <c:formatCode>#,##0</c:formatCode>
                <c:ptCount val="5"/>
                <c:pt idx="0">
                  <c:v>258823</c:v>
                </c:pt>
                <c:pt idx="1">
                  <c:v>261361</c:v>
                </c:pt>
                <c:pt idx="2">
                  <c:v>267276</c:v>
                </c:pt>
                <c:pt idx="3">
                  <c:v>263942</c:v>
                </c:pt>
                <c:pt idx="4">
                  <c:v>258330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24E-4943-9281-8B6FD57725F7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50"/>
        <c:overlap val="-27"/>
        <c:axId val="1789646896"/>
        <c:axId val="1757664161"/>
      </c:barChart>
      <c:catAx>
        <c:axId val="17896468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1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1757664161"/>
        <c:crosses val="autoZero"/>
        <c:auto val="1"/>
        <c:lblAlgn val="ctr"/>
        <c:lblOffset val="100"/>
        <c:noMultiLvlLbl val="0"/>
      </c:catAx>
      <c:valAx>
        <c:axId val="1757664161"/>
        <c:scaling>
          <c:orientation val="minMax"/>
          <c:max val="270000"/>
          <c:min val="0"/>
        </c:scaling>
        <c:delete val="1"/>
        <c:axPos val="l"/>
        <c:numFmt formatCode="#,##0" sourceLinked="1"/>
        <c:majorTickMark val="out"/>
        <c:minorTickMark val="none"/>
        <c:tickLblPos val="nextTo"/>
        <c:crossAx val="1789646896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b="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7852512488042666E-2"/>
          <c:y val="5.2148202912885945E-2"/>
          <c:w val="0.87194506107761516"/>
          <c:h val="0.86262536545649682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002060"/>
            </a:solidFill>
            <a:ln w="6350">
              <a:noFill/>
            </a:ln>
            <a:effectLst/>
          </c:spPr>
          <c:invertIfNegative val="0"/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HSE!$E$4:$I$4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HSE!$E$7:$I$7</c:f>
              <c:numCache>
                <c:formatCode>#,##0</c:formatCode>
                <c:ptCount val="5"/>
                <c:pt idx="0">
                  <c:v>123827</c:v>
                </c:pt>
                <c:pt idx="1">
                  <c:v>135423</c:v>
                </c:pt>
                <c:pt idx="2">
                  <c:v>150623</c:v>
                </c:pt>
                <c:pt idx="3">
                  <c:v>263266</c:v>
                </c:pt>
                <c:pt idx="4">
                  <c:v>258218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639-1C41-8DD2-F1B2DD6C796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50"/>
        <c:overlap val="-27"/>
        <c:axId val="637251584"/>
        <c:axId val="1084063337"/>
      </c:barChart>
      <c:catAx>
        <c:axId val="6372515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1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1084063337"/>
        <c:crosses val="autoZero"/>
        <c:auto val="1"/>
        <c:lblAlgn val="ctr"/>
        <c:lblOffset val="100"/>
        <c:noMultiLvlLbl val="0"/>
      </c:catAx>
      <c:valAx>
        <c:axId val="1084063337"/>
        <c:scaling>
          <c:orientation val="minMax"/>
          <c:max val="300000"/>
          <c:min val="0"/>
        </c:scaling>
        <c:delete val="1"/>
        <c:axPos val="l"/>
        <c:numFmt formatCode="#,##0" sourceLinked="1"/>
        <c:majorTickMark val="out"/>
        <c:minorTickMark val="none"/>
        <c:tickLblPos val="nextTo"/>
        <c:crossAx val="637251584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b="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825E-2"/>
          <c:y val="6.0000000000000001E-3"/>
          <c:w val="0.85950000000000004"/>
          <c:h val="0.88849999999999996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002060"/>
            </a:solidFill>
            <a:ln>
              <a:noFill/>
            </a:ln>
            <a:effectLst/>
          </c:spPr>
          <c:invertIfNegative val="0"/>
          <c:dLbls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HSE!$E$4:$I$4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HSE!$E$8:$I$8</c:f>
              <c:numCache>
                <c:formatCode>#,##0</c:formatCode>
                <c:ptCount val="5"/>
                <c:pt idx="0">
                  <c:v>40</c:v>
                </c:pt>
                <c:pt idx="1">
                  <c:v>69</c:v>
                </c:pt>
                <c:pt idx="2">
                  <c:v>78</c:v>
                </c:pt>
                <c:pt idx="3" formatCode="General">
                  <c:v>81</c:v>
                </c:pt>
                <c:pt idx="4" formatCode="General">
                  <c:v>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6E9-B241-85A4-06AB1716A9CE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50"/>
        <c:overlap val="-27"/>
        <c:axId val="1972241500"/>
        <c:axId val="-1106818849"/>
      </c:barChart>
      <c:catAx>
        <c:axId val="19722415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1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-1106818849"/>
        <c:crosses val="autoZero"/>
        <c:auto val="1"/>
        <c:lblAlgn val="ctr"/>
        <c:lblOffset val="100"/>
        <c:noMultiLvlLbl val="0"/>
      </c:catAx>
      <c:valAx>
        <c:axId val="-1106818849"/>
        <c:scaling>
          <c:orientation val="minMax"/>
        </c:scaling>
        <c:delete val="1"/>
        <c:axPos val="l"/>
        <c:numFmt formatCode="#,##0" sourceLinked="1"/>
        <c:majorTickMark val="none"/>
        <c:minorTickMark val="none"/>
        <c:tickLblPos val="nextTo"/>
        <c:crossAx val="1972241500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b="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2250000000000003E-2"/>
          <c:y val="2.5000000000000001E-4"/>
          <c:w val="0.93225000000000002"/>
          <c:h val="0.82525000000000004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002060"/>
            </a:solidFill>
            <a:ln>
              <a:noFill/>
            </a:ln>
            <a:effectLst/>
          </c:spPr>
          <c:invertIfNegative val="0"/>
          <c:dLbls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HSE!$E$10:$I$10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HSE!$E$15:$I$15</c:f>
              <c:numCache>
                <c:formatCode>General</c:formatCode>
                <c:ptCount val="5"/>
                <c:pt idx="0">
                  <c:v>0.24</c:v>
                </c:pt>
                <c:pt idx="1">
                  <c:v>0.24</c:v>
                </c:pt>
                <c:pt idx="2">
                  <c:v>0.26</c:v>
                </c:pt>
                <c:pt idx="3" formatCode="0.00">
                  <c:v>0.21</c:v>
                </c:pt>
                <c:pt idx="4" formatCode="0.00">
                  <c:v>0.15315447631921233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968-DF43-9512-025A352D9CDA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50"/>
        <c:overlap val="-27"/>
        <c:axId val="1459108075"/>
        <c:axId val="-610765150"/>
      </c:barChart>
      <c:catAx>
        <c:axId val="145910807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1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-610765150"/>
        <c:crosses val="autoZero"/>
        <c:auto val="1"/>
        <c:lblAlgn val="ctr"/>
        <c:lblOffset val="100"/>
        <c:noMultiLvlLbl val="0"/>
      </c:catAx>
      <c:valAx>
        <c:axId val="-610765150"/>
        <c:scaling>
          <c:orientation val="minMax"/>
          <c:max val="0.27"/>
          <c:min val="0"/>
        </c:scaling>
        <c:delete val="1"/>
        <c:axPos val="l"/>
        <c:numFmt formatCode="General" sourceLinked="1"/>
        <c:majorTickMark val="out"/>
        <c:minorTickMark val="none"/>
        <c:tickLblPos val="nextTo"/>
        <c:crossAx val="1459108075"/>
        <c:crosses val="autoZero"/>
        <c:crossBetween val="between"/>
      </c:valAx>
      <c:spPr>
        <a:noFill/>
        <a:ln w="25400">
          <a:noFill/>
        </a:ln>
        <a:effectLst/>
      </c:spPr>
    </c:plotArea>
    <c:plotVisOnly val="0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b="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6250000000000003E-2"/>
          <c:y val="0"/>
          <c:w val="0.85375000000000001"/>
          <c:h val="0.82350000000000001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002060"/>
            </a:solidFill>
            <a:ln>
              <a:noFill/>
            </a:ln>
            <a:effectLst/>
          </c:spPr>
          <c:invertIfNegative val="0"/>
          <c:dLbls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HSE!$E$10:$I$10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HSE!$E$18:$I$18</c:f>
              <c:numCache>
                <c:formatCode>0.00</c:formatCode>
                <c:ptCount val="5"/>
                <c:pt idx="0">
                  <c:v>0.22</c:v>
                </c:pt>
                <c:pt idx="1">
                  <c:v>0.16</c:v>
                </c:pt>
                <c:pt idx="2">
                  <c:v>0.14000000000000001</c:v>
                </c:pt>
                <c:pt idx="3" formatCode="General">
                  <c:v>0.13</c:v>
                </c:pt>
                <c:pt idx="4" formatCode="General">
                  <c:v>0.12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CF7-3941-88CB-07CE20EAD671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50"/>
        <c:overlap val="-27"/>
        <c:axId val="882276902"/>
        <c:axId val="-1104498445"/>
      </c:barChart>
      <c:catAx>
        <c:axId val="88227690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1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-1104498445"/>
        <c:crosses val="autoZero"/>
        <c:auto val="1"/>
        <c:lblAlgn val="ctr"/>
        <c:lblOffset val="100"/>
        <c:noMultiLvlLbl val="0"/>
      </c:catAx>
      <c:valAx>
        <c:axId val="-1104498445"/>
        <c:scaling>
          <c:orientation val="minMax"/>
          <c:max val="0.25"/>
        </c:scaling>
        <c:delete val="1"/>
        <c:axPos val="l"/>
        <c:numFmt formatCode="0.00" sourceLinked="1"/>
        <c:majorTickMark val="out"/>
        <c:minorTickMark val="none"/>
        <c:tickLblPos val="nextTo"/>
        <c:crossAx val="88227690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b="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3E-2"/>
          <c:y val="2E-3"/>
          <c:w val="0.86024999999999996"/>
          <c:h val="0.86299999999999999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00206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HSE!$E$31:$I$31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HSE!$E$34:$I$34</c:f>
              <c:numCache>
                <c:formatCode>#,##0</c:formatCode>
                <c:ptCount val="5"/>
                <c:pt idx="0">
                  <c:v>284</c:v>
                </c:pt>
                <c:pt idx="1">
                  <c:v>334</c:v>
                </c:pt>
                <c:pt idx="2">
                  <c:v>1013</c:v>
                </c:pt>
                <c:pt idx="3" formatCode="General">
                  <c:v>723</c:v>
                </c:pt>
                <c:pt idx="4" formatCode="General">
                  <c:v>175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744-934C-B88C-F77F93AA86D4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50"/>
        <c:overlap val="-100"/>
        <c:axId val="-452938177"/>
        <c:axId val="1342800635"/>
      </c:barChart>
      <c:catAx>
        <c:axId val="-45293817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1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1342800635"/>
        <c:crosses val="autoZero"/>
        <c:auto val="1"/>
        <c:lblAlgn val="ctr"/>
        <c:lblOffset val="100"/>
        <c:noMultiLvlLbl val="0"/>
      </c:catAx>
      <c:valAx>
        <c:axId val="1342800635"/>
        <c:scaling>
          <c:orientation val="minMax"/>
          <c:max val="1050"/>
          <c:min val="0"/>
        </c:scaling>
        <c:delete val="1"/>
        <c:axPos val="l"/>
        <c:numFmt formatCode="#,##0" sourceLinked="1"/>
        <c:majorTickMark val="out"/>
        <c:minorTickMark val="none"/>
        <c:tickLblPos val="nextTo"/>
        <c:crossAx val="-452938177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 w="9525" cap="flat" cmpd="sng" algn="ctr">
      <a:noFill/>
      <a:round/>
    </a:ln>
    <a:effectLst/>
  </c:spPr>
  <c:txPr>
    <a:bodyPr rot="0" vert="horz" wrap="square"/>
    <a:lstStyle/>
    <a:p>
      <a:pPr>
        <a:defRPr lang="en-US" b="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EB9B-B64B-8AE8-27684676BE83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E89A-694B-B019-5ED9A1B23CE8}"/>
              </c:ext>
            </c:extLst>
          </c:dPt>
          <c:dPt>
            <c:idx val="2"/>
            <c:bubble3D val="0"/>
            <c:spPr>
              <a:solidFill>
                <a:srgbClr val="B99D75"/>
              </a:solidFill>
              <a:ln w="19050" cap="flat" cmpd="sng">
                <a:solidFill>
                  <a:schemeClr val="bg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EB9B-B64B-8AE8-27684676BE83}"/>
              </c:ext>
            </c:extLst>
          </c:dPt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Lit>
              <c:ptCount val="2"/>
              <c:pt idx="0">
                <c:v>Мужчины</c:v>
              </c:pt>
              <c:pt idx="1">
                <c:v>Женщины</c:v>
              </c:pt>
            </c:strLit>
          </c:cat>
          <c:val>
            <c:numRef>
              <c:f>('Diversity&amp;Inclusion'!$I$40,'Diversity&amp;Inclusion'!$I$42)</c:f>
              <c:numCache>
                <c:formatCode>#,##0</c:formatCode>
                <c:ptCount val="2"/>
                <c:pt idx="0">
                  <c:v>3003</c:v>
                </c:pt>
                <c:pt idx="1">
                  <c:v>4720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EB9B-B64B-8AE8-27684676BE8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 w="25400">
          <a:noFill/>
        </a:ln>
        <a:effectLst/>
      </c:spPr>
    </c:plotArea>
    <c:legend>
      <c:legendPos val="b"/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110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0499999999999998E-2"/>
          <c:y val="5.8999999999999997E-2"/>
          <c:w val="0.86375000000000002"/>
          <c:h val="0.86224999999999996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002060"/>
            </a:solidFill>
            <a:ln w="6350">
              <a:noFill/>
            </a:ln>
            <a:effectLst/>
          </c:spPr>
          <c:invertIfNegative val="0"/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'Diversity&amp;Inclusion'!$E$72:$I$72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'Diversity&amp;Inclusion'!$E$73:$I$73</c:f>
              <c:numCache>
                <c:formatCode>#,##0</c:formatCode>
                <c:ptCount val="5"/>
                <c:pt idx="0">
                  <c:v>2489</c:v>
                </c:pt>
                <c:pt idx="1">
                  <c:v>2684</c:v>
                </c:pt>
                <c:pt idx="2">
                  <c:v>2764</c:v>
                </c:pt>
                <c:pt idx="3">
                  <c:v>3007</c:v>
                </c:pt>
                <c:pt idx="4">
                  <c:v>3030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C00-794A-BADC-0612F2125E28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50"/>
        <c:overlap val="-27"/>
        <c:axId val="-1627768828"/>
        <c:axId val="1554635399"/>
      </c:barChart>
      <c:catAx>
        <c:axId val="-16277688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05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1554635399"/>
        <c:crosses val="autoZero"/>
        <c:auto val="1"/>
        <c:lblAlgn val="ctr"/>
        <c:lblOffset val="100"/>
        <c:noMultiLvlLbl val="0"/>
      </c:catAx>
      <c:valAx>
        <c:axId val="1554635399"/>
        <c:scaling>
          <c:orientation val="minMax"/>
          <c:min val="0"/>
        </c:scaling>
        <c:delete val="1"/>
        <c:axPos val="l"/>
        <c:numFmt formatCode="#,##0" sourceLinked="1"/>
        <c:majorTickMark val="out"/>
        <c:minorTickMark val="none"/>
        <c:tickLblPos val="nextTo"/>
        <c:crossAx val="-162776882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sz="1050" b="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6900000000000001"/>
          <c:y val="6.25E-2"/>
          <c:w val="0.51649999999999996"/>
          <c:h val="0.70799999999999996"/>
        </c:manualLayout>
      </c:layout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E737-D546-BB62-7B14C2D81FDF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E737-D546-BB62-7B14C2D81FDF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E737-D546-BB62-7B14C2D81FDF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E737-D546-BB62-7B14C2D81FDF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E737-D546-BB62-7B14C2D81FDF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lang="en-US" sz="1200" b="1" i="0" u="none" strike="noStrike" kern="1200" baseline="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KZ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HSE!$B$40:$B$44</c:f>
              <c:strCache>
                <c:ptCount val="5"/>
                <c:pt idx="0">
                  <c:v>Охрана труда</c:v>
                </c:pt>
                <c:pt idx="1">
                  <c:v>Пожарная безопасность </c:v>
                </c:pt>
                <c:pt idx="2">
                  <c:v>Промышленная безопасность</c:v>
                </c:pt>
                <c:pt idx="3">
                  <c:v>Обучение</c:v>
                </c:pt>
                <c:pt idx="4">
                  <c:v>Другое</c:v>
                </c:pt>
              </c:strCache>
            </c:strRef>
          </c:cat>
          <c:val>
            <c:numRef>
              <c:f>HSE!$I$40:$I$44</c:f>
              <c:numCache>
                <c:formatCode>0.0</c:formatCode>
                <c:ptCount val="5"/>
                <c:pt idx="0">
                  <c:v>31.781476600828569</c:v>
                </c:pt>
                <c:pt idx="1">
                  <c:v>16.812881818014283</c:v>
                </c:pt>
                <c:pt idx="2">
                  <c:v>63.445397773142851</c:v>
                </c:pt>
                <c:pt idx="3">
                  <c:v>66.520462350000003</c:v>
                </c:pt>
                <c:pt idx="4">
                  <c:v>10.013105673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E737-D546-BB62-7B14C2D81FDF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 w="6350">
          <a:noFill/>
        </a:ln>
        <a:effectLst/>
      </c:spPr>
    </c:plotArea>
    <c:legend>
      <c:legendPos val="b"/>
      <c:layout>
        <c:manualLayout>
          <c:xMode val="edge"/>
          <c:yMode val="edge"/>
          <c:x val="0"/>
          <c:y val="0.80474999999999997"/>
          <c:w val="0.94799999999999995"/>
          <c:h val="8.8249999999999995E-2"/>
        </c:manualLayout>
      </c:layout>
      <c:overlay val="0"/>
      <c:spPr>
        <a:noFill/>
        <a:ln w="6350"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n-US" sz="1050" b="0" i="0" u="none" strike="noStrike" kern="1200" baseline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sz="105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2.5000000000000001E-4"/>
          <c:y val="0"/>
          <c:w val="0.95350000000000001"/>
          <c:h val="0.93325000000000002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002060"/>
            </a:solidFill>
            <a:ln w="6350">
              <a:noFill/>
            </a:ln>
            <a:effectLst/>
          </c:spPr>
          <c:invertIfNegative val="0"/>
          <c:dLbls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'Corporate Governance'!$E$4:$I$4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'Corporate Governance'!$E$10:$I$10</c:f>
              <c:numCache>
                <c:formatCode>General</c:formatCode>
                <c:ptCount val="5"/>
                <c:pt idx="0">
                  <c:v>10</c:v>
                </c:pt>
                <c:pt idx="1">
                  <c:v>18</c:v>
                </c:pt>
                <c:pt idx="2">
                  <c:v>20</c:v>
                </c:pt>
                <c:pt idx="3">
                  <c:v>17</c:v>
                </c:pt>
                <c:pt idx="4">
                  <c:v>21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01F-2244-AA33-1960483BE72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50"/>
        <c:overlap val="-27"/>
        <c:axId val="1801328191"/>
        <c:axId val="459200282"/>
      </c:barChart>
      <c:catAx>
        <c:axId val="180132819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1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459200282"/>
        <c:crosses val="autoZero"/>
        <c:auto val="1"/>
        <c:lblAlgn val="ctr"/>
        <c:lblOffset val="100"/>
        <c:noMultiLvlLbl val="0"/>
      </c:catAx>
      <c:valAx>
        <c:axId val="459200282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1801328191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b="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2.5000000000000001E-4"/>
          <c:y val="0"/>
          <c:w val="0.95325000000000004"/>
          <c:h val="0.93474999999999997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002060"/>
            </a:solidFill>
            <a:ln w="6350">
              <a:noFill/>
            </a:ln>
            <a:effectLst/>
          </c:spPr>
          <c:invertIfNegative val="0"/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Financial!$D$4:$H$4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Financial!$D$6:$H$6</c:f>
              <c:numCache>
                <c:formatCode>#,##0</c:formatCode>
                <c:ptCount val="5"/>
                <c:pt idx="0">
                  <c:v>13179</c:v>
                </c:pt>
                <c:pt idx="1">
                  <c:v>16703</c:v>
                </c:pt>
                <c:pt idx="2">
                  <c:v>17198</c:v>
                </c:pt>
                <c:pt idx="3">
                  <c:v>18470</c:v>
                </c:pt>
                <c:pt idx="4">
                  <c:v>21231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460-844B-BA1F-29CADB45E26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50"/>
        <c:overlap val="-27"/>
        <c:axId val="236232174"/>
        <c:axId val="-543531577"/>
      </c:barChart>
      <c:catAx>
        <c:axId val="23623217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1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-543531577"/>
        <c:crosses val="autoZero"/>
        <c:auto val="1"/>
        <c:lblAlgn val="ctr"/>
        <c:lblOffset val="100"/>
        <c:noMultiLvlLbl val="0"/>
      </c:catAx>
      <c:valAx>
        <c:axId val="-543531577"/>
        <c:scaling>
          <c:orientation val="minMax"/>
        </c:scaling>
        <c:delete val="1"/>
        <c:axPos val="l"/>
        <c:numFmt formatCode="#,##0" sourceLinked="1"/>
        <c:majorTickMark val="out"/>
        <c:minorTickMark val="none"/>
        <c:tickLblPos val="nextTo"/>
        <c:crossAx val="236232174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b="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2.1999999999999999E-2"/>
          <c:y val="7.0000000000000001E-3"/>
          <c:w val="0.95599999999999996"/>
          <c:h val="0.90580567805811851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002060"/>
            </a:solidFill>
            <a:ln w="6350">
              <a:noFill/>
            </a:ln>
            <a:effectLst/>
          </c:spPr>
          <c:invertIfNegative val="0"/>
          <c:dLbls>
            <c:numFmt formatCode="#,##0" sourceLinked="0"/>
            <c:spPr>
              <a:noFill/>
              <a:ln w="6350"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 algn="ctr">
                  <a:defRPr lang="en-US" sz="12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Procurement!$E$4:$I$4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Procurement!$E$5:$I$5</c:f>
              <c:numCache>
                <c:formatCode>#,##0</c:formatCode>
                <c:ptCount val="5"/>
                <c:pt idx="0">
                  <c:v>3351</c:v>
                </c:pt>
                <c:pt idx="1">
                  <c:v>3768.7849368600187</c:v>
                </c:pt>
                <c:pt idx="2">
                  <c:v>3695.8326985285894</c:v>
                </c:pt>
                <c:pt idx="3">
                  <c:v>3620</c:v>
                </c:pt>
                <c:pt idx="4">
                  <c:v>3997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9E3-064D-907E-08EEFC9779F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50"/>
        <c:overlap val="-27"/>
        <c:axId val="4678205"/>
        <c:axId val="190907801"/>
      </c:barChart>
      <c:catAx>
        <c:axId val="467820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1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190907801"/>
        <c:crosses val="autoZero"/>
        <c:auto val="1"/>
        <c:lblAlgn val="ctr"/>
        <c:lblOffset val="100"/>
        <c:noMultiLvlLbl val="0"/>
      </c:catAx>
      <c:valAx>
        <c:axId val="190907801"/>
        <c:scaling>
          <c:orientation val="minMax"/>
        </c:scaling>
        <c:delete val="1"/>
        <c:axPos val="l"/>
        <c:numFmt formatCode="#,##0" sourceLinked="1"/>
        <c:majorTickMark val="out"/>
        <c:minorTickMark val="none"/>
        <c:tickLblPos val="nextTo"/>
        <c:crossAx val="4678205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 rot="0" vert="horz" wrap="square"/>
    <a:lstStyle/>
    <a:p>
      <a:pPr>
        <a:defRPr lang="en-US" b="0" u="none" baseline="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6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7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9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0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4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5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6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7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8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9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0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9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0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3" Type="http://schemas.openxmlformats.org/officeDocument/2006/relationships/chart" Target="../charts/chart12.xml"/><Relationship Id="rId18" Type="http://schemas.openxmlformats.org/officeDocument/2006/relationships/chart" Target="../charts/chart17.xml"/><Relationship Id="rId26" Type="http://schemas.openxmlformats.org/officeDocument/2006/relationships/chart" Target="../charts/chart25.xml"/><Relationship Id="rId39" Type="http://schemas.openxmlformats.org/officeDocument/2006/relationships/chart" Target="../charts/chart38.xml"/><Relationship Id="rId21" Type="http://schemas.openxmlformats.org/officeDocument/2006/relationships/chart" Target="../charts/chart20.xml"/><Relationship Id="rId34" Type="http://schemas.openxmlformats.org/officeDocument/2006/relationships/chart" Target="../charts/chart33.xml"/><Relationship Id="rId42" Type="http://schemas.openxmlformats.org/officeDocument/2006/relationships/chart" Target="../charts/chart41.xml"/><Relationship Id="rId7" Type="http://schemas.openxmlformats.org/officeDocument/2006/relationships/chart" Target="../charts/chart6.xml"/><Relationship Id="rId2" Type="http://schemas.openxmlformats.org/officeDocument/2006/relationships/chart" Target="../charts/chart1.xml"/><Relationship Id="rId16" Type="http://schemas.openxmlformats.org/officeDocument/2006/relationships/chart" Target="../charts/chart15.xml"/><Relationship Id="rId29" Type="http://schemas.openxmlformats.org/officeDocument/2006/relationships/chart" Target="../charts/chart28.xml"/><Relationship Id="rId1" Type="http://schemas.openxmlformats.org/officeDocument/2006/relationships/image" Target="../media/image1.png"/><Relationship Id="rId6" Type="http://schemas.openxmlformats.org/officeDocument/2006/relationships/chart" Target="../charts/chart5.xml"/><Relationship Id="rId11" Type="http://schemas.openxmlformats.org/officeDocument/2006/relationships/chart" Target="../charts/chart10.xml"/><Relationship Id="rId24" Type="http://schemas.openxmlformats.org/officeDocument/2006/relationships/chart" Target="../charts/chart23.xml"/><Relationship Id="rId32" Type="http://schemas.openxmlformats.org/officeDocument/2006/relationships/chart" Target="../charts/chart31.xml"/><Relationship Id="rId37" Type="http://schemas.openxmlformats.org/officeDocument/2006/relationships/chart" Target="../charts/chart36.xml"/><Relationship Id="rId40" Type="http://schemas.openxmlformats.org/officeDocument/2006/relationships/chart" Target="../charts/chart39.xml"/><Relationship Id="rId45" Type="http://schemas.openxmlformats.org/officeDocument/2006/relationships/chart" Target="../charts/chart44.xml"/><Relationship Id="rId5" Type="http://schemas.openxmlformats.org/officeDocument/2006/relationships/chart" Target="../charts/chart4.xml"/><Relationship Id="rId15" Type="http://schemas.openxmlformats.org/officeDocument/2006/relationships/chart" Target="../charts/chart14.xml"/><Relationship Id="rId23" Type="http://schemas.openxmlformats.org/officeDocument/2006/relationships/chart" Target="../charts/chart22.xml"/><Relationship Id="rId28" Type="http://schemas.openxmlformats.org/officeDocument/2006/relationships/chart" Target="../charts/chart27.xml"/><Relationship Id="rId36" Type="http://schemas.openxmlformats.org/officeDocument/2006/relationships/chart" Target="../charts/chart35.xml"/><Relationship Id="rId10" Type="http://schemas.openxmlformats.org/officeDocument/2006/relationships/chart" Target="../charts/chart9.xml"/><Relationship Id="rId19" Type="http://schemas.openxmlformats.org/officeDocument/2006/relationships/chart" Target="../charts/chart18.xml"/><Relationship Id="rId31" Type="http://schemas.openxmlformats.org/officeDocument/2006/relationships/chart" Target="../charts/chart30.xml"/><Relationship Id="rId44" Type="http://schemas.openxmlformats.org/officeDocument/2006/relationships/chart" Target="../charts/chart43.xml"/><Relationship Id="rId4" Type="http://schemas.openxmlformats.org/officeDocument/2006/relationships/chart" Target="../charts/chart3.xml"/><Relationship Id="rId9" Type="http://schemas.openxmlformats.org/officeDocument/2006/relationships/chart" Target="../charts/chart8.xml"/><Relationship Id="rId14" Type="http://schemas.openxmlformats.org/officeDocument/2006/relationships/chart" Target="../charts/chart13.xml"/><Relationship Id="rId22" Type="http://schemas.openxmlformats.org/officeDocument/2006/relationships/chart" Target="../charts/chart21.xml"/><Relationship Id="rId27" Type="http://schemas.openxmlformats.org/officeDocument/2006/relationships/chart" Target="../charts/chart26.xml"/><Relationship Id="rId30" Type="http://schemas.openxmlformats.org/officeDocument/2006/relationships/chart" Target="../charts/chart29.xml"/><Relationship Id="rId35" Type="http://schemas.openxmlformats.org/officeDocument/2006/relationships/chart" Target="../charts/chart34.xml"/><Relationship Id="rId43" Type="http://schemas.openxmlformats.org/officeDocument/2006/relationships/chart" Target="../charts/chart42.xml"/><Relationship Id="rId8" Type="http://schemas.openxmlformats.org/officeDocument/2006/relationships/chart" Target="../charts/chart7.xml"/><Relationship Id="rId3" Type="http://schemas.openxmlformats.org/officeDocument/2006/relationships/chart" Target="../charts/chart2.xml"/><Relationship Id="rId12" Type="http://schemas.openxmlformats.org/officeDocument/2006/relationships/chart" Target="../charts/chart11.xml"/><Relationship Id="rId17" Type="http://schemas.openxmlformats.org/officeDocument/2006/relationships/chart" Target="../charts/chart16.xml"/><Relationship Id="rId25" Type="http://schemas.openxmlformats.org/officeDocument/2006/relationships/chart" Target="../charts/chart24.xml"/><Relationship Id="rId33" Type="http://schemas.openxmlformats.org/officeDocument/2006/relationships/chart" Target="../charts/chart32.xml"/><Relationship Id="rId38" Type="http://schemas.openxmlformats.org/officeDocument/2006/relationships/chart" Target="../charts/chart37.xml"/><Relationship Id="rId20" Type="http://schemas.openxmlformats.org/officeDocument/2006/relationships/chart" Target="../charts/chart19.xml"/><Relationship Id="rId41" Type="http://schemas.openxmlformats.org/officeDocument/2006/relationships/chart" Target="../charts/chart40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0</xdr:row>
      <xdr:rowOff>0</xdr:rowOff>
    </xdr:from>
    <xdr:to>
      <xdr:col>2</xdr:col>
      <xdr:colOff>138194</xdr:colOff>
      <xdr:row>4</xdr:row>
      <xdr:rowOff>95134</xdr:rowOff>
    </xdr:to>
    <xdr:pic>
      <xdr:nvPicPr>
        <xdr:cNvPr id="2" name="Рисунок 1">
          <a:extLst>
            <a:ext uri="{FF2B5EF4-FFF2-40B4-BE49-F238E27FC236}">
              <a16:creationId xmlns:a16="http://schemas.microsoft.com/office/drawing/2014/main" id="{9282D6A2-6ED3-6E47-A324-4447AE6A8AD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/>
            </a:ext>
          </a:extLst>
        </a:blip>
        <a:srcRect l="40061" r="38674" b="36680"/>
        <a:stretch>
          <a:fillRect/>
        </a:stretch>
      </xdr:blipFill>
      <xdr:spPr bwMode="auto">
        <a:xfrm>
          <a:off x="495300" y="0"/>
          <a:ext cx="963694" cy="907934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0</xdr:row>
      <xdr:rowOff>0</xdr:rowOff>
    </xdr:from>
    <xdr:to>
      <xdr:col>1</xdr:col>
      <xdr:colOff>808119</xdr:colOff>
      <xdr:row>4</xdr:row>
      <xdr:rowOff>73967</xdr:rowOff>
    </xdr:to>
    <xdr:pic>
      <xdr:nvPicPr>
        <xdr:cNvPr id="2" name="Рисунок 1">
          <a:extLst>
            <a:ext uri="{FF2B5EF4-FFF2-40B4-BE49-F238E27FC236}">
              <a16:creationId xmlns:a16="http://schemas.microsoft.com/office/drawing/2014/main" id="{0798DB29-16DF-AF49-8638-0AD469D8B5D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/>
            </a:ext>
          </a:extLst>
        </a:blip>
        <a:srcRect l="40061" r="38674" b="36680"/>
        <a:stretch>
          <a:fillRect/>
        </a:stretch>
      </xdr:blipFill>
      <xdr:spPr bwMode="auto">
        <a:xfrm>
          <a:off x="571500" y="0"/>
          <a:ext cx="963694" cy="899467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0</xdr:row>
      <xdr:rowOff>0</xdr:rowOff>
    </xdr:from>
    <xdr:to>
      <xdr:col>1</xdr:col>
      <xdr:colOff>811294</xdr:colOff>
      <xdr:row>4</xdr:row>
      <xdr:rowOff>86667</xdr:rowOff>
    </xdr:to>
    <xdr:pic>
      <xdr:nvPicPr>
        <xdr:cNvPr id="2" name="Рисунок 1">
          <a:extLst>
            <a:ext uri="{FF2B5EF4-FFF2-40B4-BE49-F238E27FC236}">
              <a16:creationId xmlns:a16="http://schemas.microsoft.com/office/drawing/2014/main" id="{ECD0E432-2CE6-7245-84C9-87BA8E9E19E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/>
            </a:ext>
          </a:extLst>
        </a:blip>
        <a:srcRect l="40061" r="38674" b="36680"/>
        <a:stretch>
          <a:fillRect/>
        </a:stretch>
      </xdr:blipFill>
      <xdr:spPr bwMode="auto">
        <a:xfrm>
          <a:off x="368300" y="0"/>
          <a:ext cx="963694" cy="899467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oneCellAnchor>
    <xdr:from>
      <xdr:col>1</xdr:col>
      <xdr:colOff>0</xdr:colOff>
      <xdr:row>0</xdr:row>
      <xdr:rowOff>0</xdr:rowOff>
    </xdr:from>
    <xdr:ext cx="962025" cy="885825"/>
    <xdr:pic>
      <xdr:nvPicPr>
        <xdr:cNvPr id="2" name="Рисунок 1">
          <a:extLst>
            <a:ext uri="{FF2B5EF4-FFF2-40B4-BE49-F238E27FC236}">
              <a16:creationId xmlns:a16="http://schemas.microsoft.com/office/drawing/2014/main" id="{29927E3C-D8C9-F44C-BCE3-AEAA1265392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/>
            </a:ext>
          </a:extLst>
        </a:blip>
        <a:srcRect l="40061" r="38674" b="36680"/>
        <a:stretch>
          <a:fillRect/>
        </a:stretch>
      </xdr:blipFill>
      <xdr:spPr bwMode="auto">
        <a:xfrm>
          <a:off x="660400" y="0"/>
          <a:ext cx="962025" cy="885825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oneCellAnchor>
  <xdr:twoCellAnchor>
    <xdr:from>
      <xdr:col>0</xdr:col>
      <xdr:colOff>611480</xdr:colOff>
      <xdr:row>13</xdr:row>
      <xdr:rowOff>58796</xdr:rowOff>
    </xdr:from>
    <xdr:to>
      <xdr:col>13</xdr:col>
      <xdr:colOff>211667</xdr:colOff>
      <xdr:row>35</xdr:row>
      <xdr:rowOff>173611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5138D026-53DA-7F49-BD77-52258210EE8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13</xdr:col>
      <xdr:colOff>25686</xdr:colOff>
      <xdr:row>13</xdr:row>
      <xdr:rowOff>228723</xdr:rowOff>
    </xdr:from>
    <xdr:to>
      <xdr:col>23</xdr:col>
      <xdr:colOff>214003</xdr:colOff>
      <xdr:row>36</xdr:row>
      <xdr:rowOff>183815</xdr:rowOff>
    </xdr:to>
    <xdr:graphicFrame macro="">
      <xdr:nvGraphicFramePr>
        <xdr:cNvPr id="4" name="Chart 6">
          <a:extLst>
            <a:ext uri="{FF2B5EF4-FFF2-40B4-BE49-F238E27FC236}">
              <a16:creationId xmlns:a16="http://schemas.microsoft.com/office/drawing/2014/main" id="{6E30CC86-8D05-B544-874D-AFDE191766A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23</xdr:col>
      <xdr:colOff>535886</xdr:colOff>
      <xdr:row>13</xdr:row>
      <xdr:rowOff>205591</xdr:rowOff>
    </xdr:from>
    <xdr:to>
      <xdr:col>33</xdr:col>
      <xdr:colOff>105833</xdr:colOff>
      <xdr:row>29</xdr:row>
      <xdr:rowOff>190500</xdr:rowOff>
    </xdr:to>
    <xdr:graphicFrame macro="">
      <xdr:nvGraphicFramePr>
        <xdr:cNvPr id="5" name="Chart 6">
          <a:extLst>
            <a:ext uri="{FF2B5EF4-FFF2-40B4-BE49-F238E27FC236}">
              <a16:creationId xmlns:a16="http://schemas.microsoft.com/office/drawing/2014/main" id="{3B406978-B18A-A340-98D1-BF06F5AD5CB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0</xdr:colOff>
      <xdr:row>41</xdr:row>
      <xdr:rowOff>30390</xdr:rowOff>
    </xdr:from>
    <xdr:to>
      <xdr:col>10</xdr:col>
      <xdr:colOff>381000</xdr:colOff>
      <xdr:row>59</xdr:row>
      <xdr:rowOff>95250</xdr:rowOff>
    </xdr:to>
    <xdr:graphicFrame macro="">
      <xdr:nvGraphicFramePr>
        <xdr:cNvPr id="6" name="Chart 3">
          <a:extLst>
            <a:ext uri="{FF2B5EF4-FFF2-40B4-BE49-F238E27FC236}">
              <a16:creationId xmlns:a16="http://schemas.microsoft.com/office/drawing/2014/main" id="{391E779D-B09C-9D4C-8BBB-6170652BBD4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12</xdr:col>
      <xdr:colOff>594968</xdr:colOff>
      <xdr:row>42</xdr:row>
      <xdr:rowOff>54932</xdr:rowOff>
    </xdr:from>
    <xdr:to>
      <xdr:col>22</xdr:col>
      <xdr:colOff>147681</xdr:colOff>
      <xdr:row>60</xdr:row>
      <xdr:rowOff>72404</xdr:rowOff>
    </xdr:to>
    <xdr:graphicFrame macro="">
      <xdr:nvGraphicFramePr>
        <xdr:cNvPr id="7" name="Chart 3">
          <a:extLst>
            <a:ext uri="{FF2B5EF4-FFF2-40B4-BE49-F238E27FC236}">
              <a16:creationId xmlns:a16="http://schemas.microsoft.com/office/drawing/2014/main" id="{3C29AE73-95A1-0F45-B1B8-0BC8B5932F6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24</xdr:col>
      <xdr:colOff>0</xdr:colOff>
      <xdr:row>41</xdr:row>
      <xdr:rowOff>107155</xdr:rowOff>
    </xdr:from>
    <xdr:to>
      <xdr:col>34</xdr:col>
      <xdr:colOff>544285</xdr:colOff>
      <xdr:row>58</xdr:row>
      <xdr:rowOff>87993</xdr:rowOff>
    </xdr:to>
    <xdr:graphicFrame macro="">
      <xdr:nvGraphicFramePr>
        <xdr:cNvPr id="8" name="Chart 5">
          <a:extLst>
            <a:ext uri="{FF2B5EF4-FFF2-40B4-BE49-F238E27FC236}">
              <a16:creationId xmlns:a16="http://schemas.microsoft.com/office/drawing/2014/main" id="{2117AB04-B037-9A45-86F2-86FA7F7DF0D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0</xdr:col>
      <xdr:colOff>427413</xdr:colOff>
      <xdr:row>68</xdr:row>
      <xdr:rowOff>75057</xdr:rowOff>
    </xdr:from>
    <xdr:to>
      <xdr:col>12</xdr:col>
      <xdr:colOff>423333</xdr:colOff>
      <xdr:row>88</xdr:row>
      <xdr:rowOff>38680</xdr:rowOff>
    </xdr:to>
    <xdr:graphicFrame macro="">
      <xdr:nvGraphicFramePr>
        <xdr:cNvPr id="9" name="Chart 8">
          <a:extLst>
            <a:ext uri="{FF2B5EF4-FFF2-40B4-BE49-F238E27FC236}">
              <a16:creationId xmlns:a16="http://schemas.microsoft.com/office/drawing/2014/main" id="{D6A64F8D-CF45-0446-8C97-8EEC843C62B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13</xdr:col>
      <xdr:colOff>10355</xdr:colOff>
      <xdr:row>68</xdr:row>
      <xdr:rowOff>2356</xdr:rowOff>
    </xdr:from>
    <xdr:to>
      <xdr:col>23</xdr:col>
      <xdr:colOff>0</xdr:colOff>
      <xdr:row>84</xdr:row>
      <xdr:rowOff>176893</xdr:rowOff>
    </xdr:to>
    <xdr:graphicFrame macro="">
      <xdr:nvGraphicFramePr>
        <xdr:cNvPr id="10" name="Chart 6">
          <a:extLst>
            <a:ext uri="{FF2B5EF4-FFF2-40B4-BE49-F238E27FC236}">
              <a16:creationId xmlns:a16="http://schemas.microsoft.com/office/drawing/2014/main" id="{E998C24C-0180-F444-BD74-CAF59153755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22</xdr:col>
      <xdr:colOff>623456</xdr:colOff>
      <xdr:row>68</xdr:row>
      <xdr:rowOff>133036</xdr:rowOff>
    </xdr:from>
    <xdr:to>
      <xdr:col>35</xdr:col>
      <xdr:colOff>160112</xdr:colOff>
      <xdr:row>88</xdr:row>
      <xdr:rowOff>138544</xdr:rowOff>
    </xdr:to>
    <xdr:graphicFrame macro="">
      <xdr:nvGraphicFramePr>
        <xdr:cNvPr id="11" name="Chart 10">
          <a:extLst>
            <a:ext uri="{FF2B5EF4-FFF2-40B4-BE49-F238E27FC236}">
              <a16:creationId xmlns:a16="http://schemas.microsoft.com/office/drawing/2014/main" id="{CB3AE26F-FEAA-5E49-BDEF-D3C5140EF92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>
    <xdr:from>
      <xdr:col>36</xdr:col>
      <xdr:colOff>353260</xdr:colOff>
      <xdr:row>68</xdr:row>
      <xdr:rowOff>16080</xdr:rowOff>
    </xdr:from>
    <xdr:to>
      <xdr:col>45</xdr:col>
      <xdr:colOff>238126</xdr:colOff>
      <xdr:row>85</xdr:row>
      <xdr:rowOff>197759</xdr:rowOff>
    </xdr:to>
    <xdr:graphicFrame macro="">
      <xdr:nvGraphicFramePr>
        <xdr:cNvPr id="12" name="Chart 9">
          <a:extLst>
            <a:ext uri="{FF2B5EF4-FFF2-40B4-BE49-F238E27FC236}">
              <a16:creationId xmlns:a16="http://schemas.microsoft.com/office/drawing/2014/main" id="{60A70457-C0AD-434D-9907-723A346F0F7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>
    <xdr:from>
      <xdr:col>0</xdr:col>
      <xdr:colOff>503463</xdr:colOff>
      <xdr:row>95</xdr:row>
      <xdr:rowOff>197755</xdr:rowOff>
    </xdr:from>
    <xdr:to>
      <xdr:col>10</xdr:col>
      <xdr:colOff>415635</xdr:colOff>
      <xdr:row>114</xdr:row>
      <xdr:rowOff>221796</xdr:rowOff>
    </xdr:to>
    <xdr:graphicFrame macro="">
      <xdr:nvGraphicFramePr>
        <xdr:cNvPr id="13" name="Chart 3">
          <a:extLst>
            <a:ext uri="{FF2B5EF4-FFF2-40B4-BE49-F238E27FC236}">
              <a16:creationId xmlns:a16="http://schemas.microsoft.com/office/drawing/2014/main" id="{8019E517-10B4-964B-8D47-2BE1A8BDC71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>
    <xdr:from>
      <xdr:col>1</xdr:col>
      <xdr:colOff>0</xdr:colOff>
      <xdr:row>122</xdr:row>
      <xdr:rowOff>15875</xdr:rowOff>
    </xdr:from>
    <xdr:to>
      <xdr:col>10</xdr:col>
      <xdr:colOff>219364</xdr:colOff>
      <xdr:row>142</xdr:row>
      <xdr:rowOff>103909</xdr:rowOff>
    </xdr:to>
    <xdr:graphicFrame macro="">
      <xdr:nvGraphicFramePr>
        <xdr:cNvPr id="14" name="Chart 2">
          <a:extLst>
            <a:ext uri="{FF2B5EF4-FFF2-40B4-BE49-F238E27FC236}">
              <a16:creationId xmlns:a16="http://schemas.microsoft.com/office/drawing/2014/main" id="{205F7D7B-CB7A-B047-A011-5AA09FDDC0A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 fLocksWithSheet="0"/>
  </xdr:twoCellAnchor>
  <xdr:twoCellAnchor>
    <xdr:from>
      <xdr:col>12</xdr:col>
      <xdr:colOff>51955</xdr:colOff>
      <xdr:row>122</xdr:row>
      <xdr:rowOff>150090</xdr:rowOff>
    </xdr:from>
    <xdr:to>
      <xdr:col>22</xdr:col>
      <xdr:colOff>313171</xdr:colOff>
      <xdr:row>142</xdr:row>
      <xdr:rowOff>115455</xdr:rowOff>
    </xdr:to>
    <xdr:graphicFrame macro="">
      <xdr:nvGraphicFramePr>
        <xdr:cNvPr id="15" name="Chart 2">
          <a:extLst>
            <a:ext uri="{FF2B5EF4-FFF2-40B4-BE49-F238E27FC236}">
              <a16:creationId xmlns:a16="http://schemas.microsoft.com/office/drawing/2014/main" id="{FA63C805-AF88-BA42-8DCF-6ADE19A094B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>
    <xdr:from>
      <xdr:col>0</xdr:col>
      <xdr:colOff>596516</xdr:colOff>
      <xdr:row>146</xdr:row>
      <xdr:rowOff>206375</xdr:rowOff>
    </xdr:from>
    <xdr:to>
      <xdr:col>10</xdr:col>
      <xdr:colOff>207818</xdr:colOff>
      <xdr:row>167</xdr:row>
      <xdr:rowOff>103909</xdr:rowOff>
    </xdr:to>
    <xdr:graphicFrame macro="">
      <xdr:nvGraphicFramePr>
        <xdr:cNvPr id="16" name="Chart 13">
          <a:extLst>
            <a:ext uri="{FF2B5EF4-FFF2-40B4-BE49-F238E27FC236}">
              <a16:creationId xmlns:a16="http://schemas.microsoft.com/office/drawing/2014/main" id="{DB0C9508-74BC-6F4D-9FC0-F309290CD99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>
    <xdr:from>
      <xdr:col>35</xdr:col>
      <xdr:colOff>600856</xdr:colOff>
      <xdr:row>147</xdr:row>
      <xdr:rowOff>47624</xdr:rowOff>
    </xdr:from>
    <xdr:to>
      <xdr:col>46</xdr:col>
      <xdr:colOff>326570</xdr:colOff>
      <xdr:row>167</xdr:row>
      <xdr:rowOff>72571</xdr:rowOff>
    </xdr:to>
    <xdr:graphicFrame macro="">
      <xdr:nvGraphicFramePr>
        <xdr:cNvPr id="17" name="Chart 14">
          <a:extLst>
            <a:ext uri="{FF2B5EF4-FFF2-40B4-BE49-F238E27FC236}">
              <a16:creationId xmlns:a16="http://schemas.microsoft.com/office/drawing/2014/main" id="{032E8286-21AA-7442-8925-AFDA9F68C44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>
    <xdr:from>
      <xdr:col>12</xdr:col>
      <xdr:colOff>11340</xdr:colOff>
      <xdr:row>147</xdr:row>
      <xdr:rowOff>0</xdr:rowOff>
    </xdr:from>
    <xdr:to>
      <xdr:col>22</xdr:col>
      <xdr:colOff>242455</xdr:colOff>
      <xdr:row>167</xdr:row>
      <xdr:rowOff>92363</xdr:rowOff>
    </xdr:to>
    <xdr:graphicFrame macro="">
      <xdr:nvGraphicFramePr>
        <xdr:cNvPr id="18" name="Chart 15">
          <a:extLst>
            <a:ext uri="{FF2B5EF4-FFF2-40B4-BE49-F238E27FC236}">
              <a16:creationId xmlns:a16="http://schemas.microsoft.com/office/drawing/2014/main" id="{2E2BAF57-BBFF-7C46-A0A8-02D99E18A3F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>
    <xdr:from>
      <xdr:col>24</xdr:col>
      <xdr:colOff>4329</xdr:colOff>
      <xdr:row>147</xdr:row>
      <xdr:rowOff>0</xdr:rowOff>
    </xdr:from>
    <xdr:to>
      <xdr:col>34</xdr:col>
      <xdr:colOff>323272</xdr:colOff>
      <xdr:row>167</xdr:row>
      <xdr:rowOff>80818</xdr:rowOff>
    </xdr:to>
    <xdr:graphicFrame macro="">
      <xdr:nvGraphicFramePr>
        <xdr:cNvPr id="19" name="Chart 16">
          <a:extLst>
            <a:ext uri="{FF2B5EF4-FFF2-40B4-BE49-F238E27FC236}">
              <a16:creationId xmlns:a16="http://schemas.microsoft.com/office/drawing/2014/main" id="{E76A0F95-19E2-4147-852D-762BE6BE7F9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>
    <xdr:from>
      <xdr:col>0</xdr:col>
      <xdr:colOff>582178</xdr:colOff>
      <xdr:row>171</xdr:row>
      <xdr:rowOff>47625</xdr:rowOff>
    </xdr:from>
    <xdr:to>
      <xdr:col>10</xdr:col>
      <xdr:colOff>215900</xdr:colOff>
      <xdr:row>193</xdr:row>
      <xdr:rowOff>13607</xdr:rowOff>
    </xdr:to>
    <xdr:graphicFrame macro="">
      <xdr:nvGraphicFramePr>
        <xdr:cNvPr id="20" name="Chart 2">
          <a:extLst>
            <a:ext uri="{FF2B5EF4-FFF2-40B4-BE49-F238E27FC236}">
              <a16:creationId xmlns:a16="http://schemas.microsoft.com/office/drawing/2014/main" id="{2696021D-1E84-754D-B2D4-96B002DDA54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>
    <xdr:from>
      <xdr:col>11</xdr:col>
      <xdr:colOff>645102</xdr:colOff>
      <xdr:row>171</xdr:row>
      <xdr:rowOff>17893</xdr:rowOff>
    </xdr:from>
    <xdr:to>
      <xdr:col>22</xdr:col>
      <xdr:colOff>290079</xdr:colOff>
      <xdr:row>192</xdr:row>
      <xdr:rowOff>36035</xdr:rowOff>
    </xdr:to>
    <xdr:graphicFrame macro="">
      <xdr:nvGraphicFramePr>
        <xdr:cNvPr id="21" name="Chart 2">
          <a:extLst>
            <a:ext uri="{FF2B5EF4-FFF2-40B4-BE49-F238E27FC236}">
              <a16:creationId xmlns:a16="http://schemas.microsoft.com/office/drawing/2014/main" id="{45458052-1B93-4644-8EFB-3E9E5B9296A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>
    <xdr:from>
      <xdr:col>24</xdr:col>
      <xdr:colOff>5772</xdr:colOff>
      <xdr:row>171</xdr:row>
      <xdr:rowOff>31750</xdr:rowOff>
    </xdr:from>
    <xdr:to>
      <xdr:col>34</xdr:col>
      <xdr:colOff>317499</xdr:colOff>
      <xdr:row>192</xdr:row>
      <xdr:rowOff>117929</xdr:rowOff>
    </xdr:to>
    <xdr:graphicFrame macro="">
      <xdr:nvGraphicFramePr>
        <xdr:cNvPr id="22" name="Chart 2">
          <a:extLst>
            <a:ext uri="{FF2B5EF4-FFF2-40B4-BE49-F238E27FC236}">
              <a16:creationId xmlns:a16="http://schemas.microsoft.com/office/drawing/2014/main" id="{F3C01294-1867-D646-888A-66E71105509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>
    <xdr:from>
      <xdr:col>24</xdr:col>
      <xdr:colOff>0</xdr:colOff>
      <xdr:row>123</xdr:row>
      <xdr:rowOff>0</xdr:rowOff>
    </xdr:from>
    <xdr:to>
      <xdr:col>34</xdr:col>
      <xdr:colOff>301624</xdr:colOff>
      <xdr:row>142</xdr:row>
      <xdr:rowOff>111124</xdr:rowOff>
    </xdr:to>
    <xdr:graphicFrame macro="">
      <xdr:nvGraphicFramePr>
        <xdr:cNvPr id="23" name="Chart 8">
          <a:extLst>
            <a:ext uri="{FF2B5EF4-FFF2-40B4-BE49-F238E27FC236}">
              <a16:creationId xmlns:a16="http://schemas.microsoft.com/office/drawing/2014/main" id="{96C5367C-4456-BD41-8706-AC5B2EB7ECF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twoCellAnchor>
  <xdr:twoCellAnchor>
    <xdr:from>
      <xdr:col>36</xdr:col>
      <xdr:colOff>8658</xdr:colOff>
      <xdr:row>122</xdr:row>
      <xdr:rowOff>0</xdr:rowOff>
    </xdr:from>
    <xdr:to>
      <xdr:col>46</xdr:col>
      <xdr:colOff>334817</xdr:colOff>
      <xdr:row>143</xdr:row>
      <xdr:rowOff>15875</xdr:rowOff>
    </xdr:to>
    <xdr:graphicFrame macro="">
      <xdr:nvGraphicFramePr>
        <xdr:cNvPr id="24" name="Chart 17">
          <a:extLst>
            <a:ext uri="{FF2B5EF4-FFF2-40B4-BE49-F238E27FC236}">
              <a16:creationId xmlns:a16="http://schemas.microsoft.com/office/drawing/2014/main" id="{2782D59C-C030-5E4B-849C-33268EBA590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twoCellAnchor>
  <xdr:twoCellAnchor>
    <xdr:from>
      <xdr:col>0</xdr:col>
      <xdr:colOff>547348</xdr:colOff>
      <xdr:row>199</xdr:row>
      <xdr:rowOff>66841</xdr:rowOff>
    </xdr:from>
    <xdr:to>
      <xdr:col>10</xdr:col>
      <xdr:colOff>156244</xdr:colOff>
      <xdr:row>219</xdr:row>
      <xdr:rowOff>80210</xdr:rowOff>
    </xdr:to>
    <xdr:graphicFrame macro="">
      <xdr:nvGraphicFramePr>
        <xdr:cNvPr id="25" name="Chart 15">
          <a:extLst>
            <a:ext uri="{FF2B5EF4-FFF2-40B4-BE49-F238E27FC236}">
              <a16:creationId xmlns:a16="http://schemas.microsoft.com/office/drawing/2014/main" id="{CF9B4691-8039-FC43-AD9F-6D0C58C0078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twoCellAnchor>
  <xdr:twoCellAnchor>
    <xdr:from>
      <xdr:col>12</xdr:col>
      <xdr:colOff>78626</xdr:colOff>
      <xdr:row>199</xdr:row>
      <xdr:rowOff>46823</xdr:rowOff>
    </xdr:from>
    <xdr:to>
      <xdr:col>21</xdr:col>
      <xdr:colOff>129353</xdr:colOff>
      <xdr:row>219</xdr:row>
      <xdr:rowOff>47036</xdr:rowOff>
    </xdr:to>
    <xdr:graphicFrame macro="">
      <xdr:nvGraphicFramePr>
        <xdr:cNvPr id="26" name="Chart 5">
          <a:extLst>
            <a:ext uri="{FF2B5EF4-FFF2-40B4-BE49-F238E27FC236}">
              <a16:creationId xmlns:a16="http://schemas.microsoft.com/office/drawing/2014/main" id="{C5469F15-3728-304D-8F51-905ADDFAD10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twoCellAnchor>
  <xdr:twoCellAnchor>
    <xdr:from>
      <xdr:col>24</xdr:col>
      <xdr:colOff>409414</xdr:colOff>
      <xdr:row>199</xdr:row>
      <xdr:rowOff>3644</xdr:rowOff>
    </xdr:from>
    <xdr:to>
      <xdr:col>34</xdr:col>
      <xdr:colOff>223428</xdr:colOff>
      <xdr:row>219</xdr:row>
      <xdr:rowOff>0</xdr:rowOff>
    </xdr:to>
    <xdr:graphicFrame macro="">
      <xdr:nvGraphicFramePr>
        <xdr:cNvPr id="27" name="Chart 15">
          <a:extLst>
            <a:ext uri="{FF2B5EF4-FFF2-40B4-BE49-F238E27FC236}">
              <a16:creationId xmlns:a16="http://schemas.microsoft.com/office/drawing/2014/main" id="{93FB8DD9-9FB7-1242-9E09-2C42C89E57D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twoCellAnchor>
  <xdr:twoCellAnchor>
    <xdr:from>
      <xdr:col>1</xdr:col>
      <xdr:colOff>84539</xdr:colOff>
      <xdr:row>223</xdr:row>
      <xdr:rowOff>58584</xdr:rowOff>
    </xdr:from>
    <xdr:to>
      <xdr:col>10</xdr:col>
      <xdr:colOff>246945</xdr:colOff>
      <xdr:row>243</xdr:row>
      <xdr:rowOff>120768</xdr:rowOff>
    </xdr:to>
    <xdr:graphicFrame macro="">
      <xdr:nvGraphicFramePr>
        <xdr:cNvPr id="28" name="Chart 15">
          <a:extLst>
            <a:ext uri="{FF2B5EF4-FFF2-40B4-BE49-F238E27FC236}">
              <a16:creationId xmlns:a16="http://schemas.microsoft.com/office/drawing/2014/main" id="{D7DBBBA7-A113-EB47-9E6E-64396AF731C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twoCellAnchor>
  <xdr:twoCellAnchor>
    <xdr:from>
      <xdr:col>12</xdr:col>
      <xdr:colOff>94555</xdr:colOff>
      <xdr:row>223</xdr:row>
      <xdr:rowOff>129352</xdr:rowOff>
    </xdr:from>
    <xdr:to>
      <xdr:col>21</xdr:col>
      <xdr:colOff>268110</xdr:colOff>
      <xdr:row>243</xdr:row>
      <xdr:rowOff>223426</xdr:rowOff>
    </xdr:to>
    <xdr:graphicFrame macro="">
      <xdr:nvGraphicFramePr>
        <xdr:cNvPr id="29" name="Chart 15">
          <a:extLst>
            <a:ext uri="{FF2B5EF4-FFF2-40B4-BE49-F238E27FC236}">
              <a16:creationId xmlns:a16="http://schemas.microsoft.com/office/drawing/2014/main" id="{1244BE5A-C6B9-5A40-B800-CE3FD048560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twoCellAnchor>
  <xdr:twoCellAnchor>
    <xdr:from>
      <xdr:col>36</xdr:col>
      <xdr:colOff>423531</xdr:colOff>
      <xdr:row>223</xdr:row>
      <xdr:rowOff>120159</xdr:rowOff>
    </xdr:from>
    <xdr:to>
      <xdr:col>45</xdr:col>
      <xdr:colOff>399814</xdr:colOff>
      <xdr:row>243</xdr:row>
      <xdr:rowOff>223427</xdr:rowOff>
    </xdr:to>
    <xdr:graphicFrame macro="">
      <xdr:nvGraphicFramePr>
        <xdr:cNvPr id="30" name="Chart 45">
          <a:extLst>
            <a:ext uri="{FF2B5EF4-FFF2-40B4-BE49-F238E27FC236}">
              <a16:creationId xmlns:a16="http://schemas.microsoft.com/office/drawing/2014/main" id="{B8692F42-BF5D-DD4E-9E05-3B55250E5D7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9"/>
        </a:graphicData>
      </a:graphic>
    </xdr:graphicFrame>
    <xdr:clientData/>
  </xdr:twoCellAnchor>
  <xdr:twoCellAnchor>
    <xdr:from>
      <xdr:col>24</xdr:col>
      <xdr:colOff>599722</xdr:colOff>
      <xdr:row>223</xdr:row>
      <xdr:rowOff>47036</xdr:rowOff>
    </xdr:from>
    <xdr:to>
      <xdr:col>34</xdr:col>
      <xdr:colOff>35278</xdr:colOff>
      <xdr:row>244</xdr:row>
      <xdr:rowOff>23518</xdr:rowOff>
    </xdr:to>
    <xdr:graphicFrame macro="">
      <xdr:nvGraphicFramePr>
        <xdr:cNvPr id="31" name="Chart 15">
          <a:extLst>
            <a:ext uri="{FF2B5EF4-FFF2-40B4-BE49-F238E27FC236}">
              <a16:creationId xmlns:a16="http://schemas.microsoft.com/office/drawing/2014/main" id="{A81E0EA9-6F06-C94F-8990-0DD01F0E9BB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0"/>
        </a:graphicData>
      </a:graphic>
    </xdr:graphicFrame>
    <xdr:clientData/>
  </xdr:twoCellAnchor>
  <xdr:twoCellAnchor>
    <xdr:from>
      <xdr:col>0</xdr:col>
      <xdr:colOff>243416</xdr:colOff>
      <xdr:row>275</xdr:row>
      <xdr:rowOff>119759</xdr:rowOff>
    </xdr:from>
    <xdr:to>
      <xdr:col>9</xdr:col>
      <xdr:colOff>370417</xdr:colOff>
      <xdr:row>295</xdr:row>
      <xdr:rowOff>183258</xdr:rowOff>
    </xdr:to>
    <xdr:graphicFrame macro="">
      <xdr:nvGraphicFramePr>
        <xdr:cNvPr id="32" name="Chart 48">
          <a:extLst>
            <a:ext uri="{FF2B5EF4-FFF2-40B4-BE49-F238E27FC236}">
              <a16:creationId xmlns:a16="http://schemas.microsoft.com/office/drawing/2014/main" id="{EA765D09-A37D-A04A-B08F-16100E22C4D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1"/>
        </a:graphicData>
      </a:graphic>
    </xdr:graphicFrame>
    <xdr:clientData/>
  </xdr:twoCellAnchor>
  <xdr:twoCellAnchor>
    <xdr:from>
      <xdr:col>12</xdr:col>
      <xdr:colOff>434674</xdr:colOff>
      <xdr:row>275</xdr:row>
      <xdr:rowOff>8355</xdr:rowOff>
    </xdr:from>
    <xdr:to>
      <xdr:col>22</xdr:col>
      <xdr:colOff>133684</xdr:colOff>
      <xdr:row>295</xdr:row>
      <xdr:rowOff>116974</xdr:rowOff>
    </xdr:to>
    <xdr:graphicFrame macro="">
      <xdr:nvGraphicFramePr>
        <xdr:cNvPr id="33" name="Chart 15">
          <a:extLst>
            <a:ext uri="{FF2B5EF4-FFF2-40B4-BE49-F238E27FC236}">
              <a16:creationId xmlns:a16="http://schemas.microsoft.com/office/drawing/2014/main" id="{B00E8DCA-0658-AD47-A44F-6EDF5BF4BC2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2"/>
        </a:graphicData>
      </a:graphic>
    </xdr:graphicFrame>
    <xdr:clientData/>
  </xdr:twoCellAnchor>
  <xdr:twoCellAnchor>
    <xdr:from>
      <xdr:col>26</xdr:col>
      <xdr:colOff>39869</xdr:colOff>
      <xdr:row>275</xdr:row>
      <xdr:rowOff>142571</xdr:rowOff>
    </xdr:from>
    <xdr:to>
      <xdr:col>34</xdr:col>
      <xdr:colOff>596900</xdr:colOff>
      <xdr:row>296</xdr:row>
      <xdr:rowOff>0</xdr:rowOff>
    </xdr:to>
    <xdr:graphicFrame macro="">
      <xdr:nvGraphicFramePr>
        <xdr:cNvPr id="34" name="Chart 15">
          <a:extLst>
            <a:ext uri="{FF2B5EF4-FFF2-40B4-BE49-F238E27FC236}">
              <a16:creationId xmlns:a16="http://schemas.microsoft.com/office/drawing/2014/main" id="{D4691BD0-5077-5648-8045-2292FBCD69E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3"/>
        </a:graphicData>
      </a:graphic>
    </xdr:graphicFrame>
    <xdr:clientData/>
  </xdr:twoCellAnchor>
  <xdr:twoCellAnchor>
    <xdr:from>
      <xdr:col>0</xdr:col>
      <xdr:colOff>240145</xdr:colOff>
      <xdr:row>301</xdr:row>
      <xdr:rowOff>227446</xdr:rowOff>
    </xdr:from>
    <xdr:to>
      <xdr:col>9</xdr:col>
      <xdr:colOff>228600</xdr:colOff>
      <xdr:row>321</xdr:row>
      <xdr:rowOff>76200</xdr:rowOff>
    </xdr:to>
    <xdr:graphicFrame macro="">
      <xdr:nvGraphicFramePr>
        <xdr:cNvPr id="35" name="Chart 51">
          <a:extLst>
            <a:ext uri="{FF2B5EF4-FFF2-40B4-BE49-F238E27FC236}">
              <a16:creationId xmlns:a16="http://schemas.microsoft.com/office/drawing/2014/main" id="{666CC4FB-BC0C-AD40-84D9-B8305D235DE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4"/>
        </a:graphicData>
      </a:graphic>
    </xdr:graphicFrame>
    <xdr:clientData/>
  </xdr:twoCellAnchor>
  <xdr:twoCellAnchor>
    <xdr:from>
      <xdr:col>12</xdr:col>
      <xdr:colOff>243611</xdr:colOff>
      <xdr:row>303</xdr:row>
      <xdr:rowOff>215900</xdr:rowOff>
    </xdr:from>
    <xdr:to>
      <xdr:col>21</xdr:col>
      <xdr:colOff>508001</xdr:colOff>
      <xdr:row>323</xdr:row>
      <xdr:rowOff>76200</xdr:rowOff>
    </xdr:to>
    <xdr:graphicFrame macro="">
      <xdr:nvGraphicFramePr>
        <xdr:cNvPr id="36" name="Chart 52">
          <a:extLst>
            <a:ext uri="{FF2B5EF4-FFF2-40B4-BE49-F238E27FC236}">
              <a16:creationId xmlns:a16="http://schemas.microsoft.com/office/drawing/2014/main" id="{AC0CDFB5-870D-2446-BBF3-8A3C43C524F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5"/>
        </a:graphicData>
      </a:graphic>
    </xdr:graphicFrame>
    <xdr:clientData/>
  </xdr:twoCellAnchor>
  <xdr:twoCellAnchor>
    <xdr:from>
      <xdr:col>25</xdr:col>
      <xdr:colOff>294433</xdr:colOff>
      <xdr:row>304</xdr:row>
      <xdr:rowOff>156207</xdr:rowOff>
    </xdr:from>
    <xdr:to>
      <xdr:col>34</xdr:col>
      <xdr:colOff>107394</xdr:colOff>
      <xdr:row>322</xdr:row>
      <xdr:rowOff>5793</xdr:rowOff>
    </xdr:to>
    <xdr:graphicFrame macro="">
      <xdr:nvGraphicFramePr>
        <xdr:cNvPr id="38" name="Chart 54">
          <a:extLst>
            <a:ext uri="{FF2B5EF4-FFF2-40B4-BE49-F238E27FC236}">
              <a16:creationId xmlns:a16="http://schemas.microsoft.com/office/drawing/2014/main" id="{0DE6F47F-5741-B042-AC17-BA48E81B35E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6"/>
        </a:graphicData>
      </a:graphic>
    </xdr:graphicFrame>
    <xdr:clientData/>
  </xdr:twoCellAnchor>
  <xdr:twoCellAnchor>
    <xdr:from>
      <xdr:col>0</xdr:col>
      <xdr:colOff>280553</xdr:colOff>
      <xdr:row>326</xdr:row>
      <xdr:rowOff>63500</xdr:rowOff>
    </xdr:from>
    <xdr:to>
      <xdr:col>9</xdr:col>
      <xdr:colOff>292100</xdr:colOff>
      <xdr:row>346</xdr:row>
      <xdr:rowOff>0</xdr:rowOff>
    </xdr:to>
    <xdr:graphicFrame macro="">
      <xdr:nvGraphicFramePr>
        <xdr:cNvPr id="39" name="Chart 55">
          <a:extLst>
            <a:ext uri="{FF2B5EF4-FFF2-40B4-BE49-F238E27FC236}">
              <a16:creationId xmlns:a16="http://schemas.microsoft.com/office/drawing/2014/main" id="{99A3AB63-BA83-5C49-BD68-E61C081275F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7"/>
        </a:graphicData>
      </a:graphic>
    </xdr:graphicFrame>
    <xdr:clientData/>
  </xdr:twoCellAnchor>
  <xdr:twoCellAnchor>
    <xdr:from>
      <xdr:col>12</xdr:col>
      <xdr:colOff>64653</xdr:colOff>
      <xdr:row>326</xdr:row>
      <xdr:rowOff>152400</xdr:rowOff>
    </xdr:from>
    <xdr:to>
      <xdr:col>22</xdr:col>
      <xdr:colOff>12700</xdr:colOff>
      <xdr:row>346</xdr:row>
      <xdr:rowOff>0</xdr:rowOff>
    </xdr:to>
    <xdr:graphicFrame macro="">
      <xdr:nvGraphicFramePr>
        <xdr:cNvPr id="40" name="Chart 56">
          <a:extLst>
            <a:ext uri="{FF2B5EF4-FFF2-40B4-BE49-F238E27FC236}">
              <a16:creationId xmlns:a16="http://schemas.microsoft.com/office/drawing/2014/main" id="{772C3E9B-0685-8F47-A93C-565D627139E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8"/>
        </a:graphicData>
      </a:graphic>
    </xdr:graphicFrame>
    <xdr:clientData/>
  </xdr:twoCellAnchor>
  <xdr:twoCellAnchor>
    <xdr:from>
      <xdr:col>25</xdr:col>
      <xdr:colOff>63502</xdr:colOff>
      <xdr:row>326</xdr:row>
      <xdr:rowOff>31171</xdr:rowOff>
    </xdr:from>
    <xdr:to>
      <xdr:col>33</xdr:col>
      <xdr:colOff>533400</xdr:colOff>
      <xdr:row>346</xdr:row>
      <xdr:rowOff>0</xdr:rowOff>
    </xdr:to>
    <xdr:graphicFrame macro="">
      <xdr:nvGraphicFramePr>
        <xdr:cNvPr id="41" name="Chart 57">
          <a:extLst>
            <a:ext uri="{FF2B5EF4-FFF2-40B4-BE49-F238E27FC236}">
              <a16:creationId xmlns:a16="http://schemas.microsoft.com/office/drawing/2014/main" id="{4CED6802-852F-7A47-B298-DAD74312238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9"/>
        </a:graphicData>
      </a:graphic>
    </xdr:graphicFrame>
    <xdr:clientData/>
  </xdr:twoCellAnchor>
  <xdr:twoCellAnchor>
    <xdr:from>
      <xdr:col>36</xdr:col>
      <xdr:colOff>341019</xdr:colOff>
      <xdr:row>199</xdr:row>
      <xdr:rowOff>38100</xdr:rowOff>
    </xdr:from>
    <xdr:to>
      <xdr:col>45</xdr:col>
      <xdr:colOff>444500</xdr:colOff>
      <xdr:row>219</xdr:row>
      <xdr:rowOff>27752</xdr:rowOff>
    </xdr:to>
    <xdr:graphicFrame macro="">
      <xdr:nvGraphicFramePr>
        <xdr:cNvPr id="42" name="Chart 15">
          <a:extLst>
            <a:ext uri="{FF2B5EF4-FFF2-40B4-BE49-F238E27FC236}">
              <a16:creationId xmlns:a16="http://schemas.microsoft.com/office/drawing/2014/main" id="{DE7157DB-ED98-4E49-A3CD-0222B787C42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0"/>
        </a:graphicData>
      </a:graphic>
    </xdr:graphicFrame>
    <xdr:clientData/>
  </xdr:twoCellAnchor>
  <xdr:twoCellAnchor>
    <xdr:from>
      <xdr:col>0</xdr:col>
      <xdr:colOff>243417</xdr:colOff>
      <xdr:row>246</xdr:row>
      <xdr:rowOff>211668</xdr:rowOff>
    </xdr:from>
    <xdr:to>
      <xdr:col>9</xdr:col>
      <xdr:colOff>222249</xdr:colOff>
      <xdr:row>266</xdr:row>
      <xdr:rowOff>211668</xdr:rowOff>
    </xdr:to>
    <xdr:graphicFrame macro="">
      <xdr:nvGraphicFramePr>
        <xdr:cNvPr id="43" name="Chart 2">
          <a:extLst>
            <a:ext uri="{FF2B5EF4-FFF2-40B4-BE49-F238E27FC236}">
              <a16:creationId xmlns:a16="http://schemas.microsoft.com/office/drawing/2014/main" id="{D5C7CB65-0797-5740-B170-406D2DC4F4C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1"/>
        </a:graphicData>
      </a:graphic>
    </xdr:graphicFrame>
    <xdr:clientData/>
  </xdr:twoCellAnchor>
  <xdr:twoCellAnchor>
    <xdr:from>
      <xdr:col>36</xdr:col>
      <xdr:colOff>101600</xdr:colOff>
      <xdr:row>326</xdr:row>
      <xdr:rowOff>88901</xdr:rowOff>
    </xdr:from>
    <xdr:to>
      <xdr:col>47</xdr:col>
      <xdr:colOff>228600</xdr:colOff>
      <xdr:row>346</xdr:row>
      <xdr:rowOff>0</xdr:rowOff>
    </xdr:to>
    <xdr:graphicFrame macro="">
      <xdr:nvGraphicFramePr>
        <xdr:cNvPr id="44" name="Chart 61">
          <a:extLst>
            <a:ext uri="{FF2B5EF4-FFF2-40B4-BE49-F238E27FC236}">
              <a16:creationId xmlns:a16="http://schemas.microsoft.com/office/drawing/2014/main" id="{3DD5830C-F442-984B-B4E3-316B3223BBB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2"/>
        </a:graphicData>
      </a:graphic>
    </xdr:graphicFrame>
    <xdr:clientData/>
  </xdr:twoCellAnchor>
  <xdr:twoCellAnchor>
    <xdr:from>
      <xdr:col>0</xdr:col>
      <xdr:colOff>476250</xdr:colOff>
      <xdr:row>351</xdr:row>
      <xdr:rowOff>12699</xdr:rowOff>
    </xdr:from>
    <xdr:to>
      <xdr:col>10</xdr:col>
      <xdr:colOff>389114</xdr:colOff>
      <xdr:row>372</xdr:row>
      <xdr:rowOff>158750</xdr:rowOff>
    </xdr:to>
    <xdr:graphicFrame macro="">
      <xdr:nvGraphicFramePr>
        <xdr:cNvPr id="46" name="Chart 63">
          <a:extLst>
            <a:ext uri="{FF2B5EF4-FFF2-40B4-BE49-F238E27FC236}">
              <a16:creationId xmlns:a16="http://schemas.microsoft.com/office/drawing/2014/main" id="{0DE1AE00-9856-254A-AF1C-8192FB6E478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3"/>
        </a:graphicData>
      </a:graphic>
    </xdr:graphicFrame>
    <xdr:clientData/>
  </xdr:twoCellAnchor>
  <xdr:twoCellAnchor>
    <xdr:from>
      <xdr:col>1</xdr:col>
      <xdr:colOff>32101</xdr:colOff>
      <xdr:row>378</xdr:row>
      <xdr:rowOff>141110</xdr:rowOff>
    </xdr:from>
    <xdr:to>
      <xdr:col>10</xdr:col>
      <xdr:colOff>521052</xdr:colOff>
      <xdr:row>398</xdr:row>
      <xdr:rowOff>169835</xdr:rowOff>
    </xdr:to>
    <xdr:graphicFrame macro="">
      <xdr:nvGraphicFramePr>
        <xdr:cNvPr id="47" name="Chart 64">
          <a:extLst>
            <a:ext uri="{FF2B5EF4-FFF2-40B4-BE49-F238E27FC236}">
              <a16:creationId xmlns:a16="http://schemas.microsoft.com/office/drawing/2014/main" id="{0282B9A9-697A-C444-BC4E-7B4746BECFC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4"/>
        </a:graphicData>
      </a:graphic>
    </xdr:graphicFrame>
    <xdr:clientData/>
  </xdr:twoCellAnchor>
  <xdr:twoCellAnchor>
    <xdr:from>
      <xdr:col>0</xdr:col>
      <xdr:colOff>426509</xdr:colOff>
      <xdr:row>403</xdr:row>
      <xdr:rowOff>219881</xdr:rowOff>
    </xdr:from>
    <xdr:to>
      <xdr:col>10</xdr:col>
      <xdr:colOff>383823</xdr:colOff>
      <xdr:row>423</xdr:row>
      <xdr:rowOff>34638</xdr:rowOff>
    </xdr:to>
    <xdr:graphicFrame macro="">
      <xdr:nvGraphicFramePr>
        <xdr:cNvPr id="48" name="Chart 65">
          <a:extLst>
            <a:ext uri="{FF2B5EF4-FFF2-40B4-BE49-F238E27FC236}">
              <a16:creationId xmlns:a16="http://schemas.microsoft.com/office/drawing/2014/main" id="{C602ACFF-4DFA-EC43-BF18-A4B149E5847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5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0</xdr:row>
      <xdr:rowOff>0</xdr:rowOff>
    </xdr:from>
    <xdr:to>
      <xdr:col>1</xdr:col>
      <xdr:colOff>769280</xdr:colOff>
      <xdr:row>0</xdr:row>
      <xdr:rowOff>886797</xdr:rowOff>
    </xdr:to>
    <xdr:pic>
      <xdr:nvPicPr>
        <xdr:cNvPr id="2" name="Рисунок 1">
          <a:extLst>
            <a:ext uri="{FF2B5EF4-FFF2-40B4-BE49-F238E27FC236}">
              <a16:creationId xmlns:a16="http://schemas.microsoft.com/office/drawing/2014/main" id="{1A00409B-A6A0-42DA-8AB7-71CB50D4B0F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/>
            </a:ext>
          </a:extLst>
        </a:blip>
        <a:srcRect l="40061" r="38674" b="36680"/>
        <a:stretch>
          <a:fillRect/>
        </a:stretch>
      </xdr:blipFill>
      <xdr:spPr bwMode="auto">
        <a:xfrm>
          <a:off x="447092" y="0"/>
          <a:ext cx="769280" cy="880447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79375</xdr:colOff>
      <xdr:row>0</xdr:row>
      <xdr:rowOff>0</xdr:rowOff>
    </xdr:from>
    <xdr:to>
      <xdr:col>1</xdr:col>
      <xdr:colOff>839130</xdr:colOff>
      <xdr:row>0</xdr:row>
      <xdr:rowOff>886797</xdr:rowOff>
    </xdr:to>
    <xdr:pic>
      <xdr:nvPicPr>
        <xdr:cNvPr id="2" name="Рисунок 1">
          <a:extLst>
            <a:ext uri="{FF2B5EF4-FFF2-40B4-BE49-F238E27FC236}">
              <a16:creationId xmlns:a16="http://schemas.microsoft.com/office/drawing/2014/main" id="{C0C624A2-5048-4A42-A9A7-C7943751857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/>
            </a:ext>
          </a:extLst>
        </a:blip>
        <a:srcRect l="40061" r="38674" b="36680"/>
        <a:stretch>
          <a:fillRect/>
        </a:stretch>
      </xdr:blipFill>
      <xdr:spPr bwMode="auto">
        <a:xfrm>
          <a:off x="476250" y="0"/>
          <a:ext cx="759755" cy="883622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8031</xdr:colOff>
      <xdr:row>0</xdr:row>
      <xdr:rowOff>0</xdr:rowOff>
    </xdr:from>
    <xdr:to>
      <xdr:col>1</xdr:col>
      <xdr:colOff>780486</xdr:colOff>
      <xdr:row>1</xdr:row>
      <xdr:rowOff>1532</xdr:rowOff>
    </xdr:to>
    <xdr:pic>
      <xdr:nvPicPr>
        <xdr:cNvPr id="2" name="Рисунок 1">
          <a:extLst>
            <a:ext uri="{FF2B5EF4-FFF2-40B4-BE49-F238E27FC236}">
              <a16:creationId xmlns:a16="http://schemas.microsoft.com/office/drawing/2014/main" id="{564A7123-C96C-40E5-8388-B36403D1CDB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/>
            </a:ext>
          </a:extLst>
        </a:blip>
        <a:srcRect l="40061" r="38674" b="36680"/>
        <a:stretch>
          <a:fillRect/>
        </a:stretch>
      </xdr:blipFill>
      <xdr:spPr bwMode="auto">
        <a:xfrm>
          <a:off x="534707" y="0"/>
          <a:ext cx="772455" cy="886797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82826</xdr:colOff>
      <xdr:row>0</xdr:row>
      <xdr:rowOff>0</xdr:rowOff>
    </xdr:from>
    <xdr:to>
      <xdr:col>1</xdr:col>
      <xdr:colOff>845756</xdr:colOff>
      <xdr:row>0</xdr:row>
      <xdr:rowOff>883622</xdr:rowOff>
    </xdr:to>
    <xdr:pic>
      <xdr:nvPicPr>
        <xdr:cNvPr id="2" name="Рисунок 1">
          <a:extLst>
            <a:ext uri="{FF2B5EF4-FFF2-40B4-BE49-F238E27FC236}">
              <a16:creationId xmlns:a16="http://schemas.microsoft.com/office/drawing/2014/main" id="{A9F5FAFB-DC25-40A1-B2BD-41DCEBB563E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/>
            </a:ext>
          </a:extLst>
        </a:blip>
        <a:srcRect l="40061" r="38674" b="36680"/>
        <a:stretch>
          <a:fillRect/>
        </a:stretch>
      </xdr:blipFill>
      <xdr:spPr bwMode="auto">
        <a:xfrm>
          <a:off x="600489" y="0"/>
          <a:ext cx="769280" cy="883622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76200</xdr:colOff>
      <xdr:row>0</xdr:row>
      <xdr:rowOff>0</xdr:rowOff>
    </xdr:from>
    <xdr:to>
      <xdr:col>1</xdr:col>
      <xdr:colOff>848655</xdr:colOff>
      <xdr:row>0</xdr:row>
      <xdr:rowOff>883622</xdr:rowOff>
    </xdr:to>
    <xdr:pic>
      <xdr:nvPicPr>
        <xdr:cNvPr id="2" name="Рисунок 1">
          <a:extLst>
            <a:ext uri="{FF2B5EF4-FFF2-40B4-BE49-F238E27FC236}">
              <a16:creationId xmlns:a16="http://schemas.microsoft.com/office/drawing/2014/main" id="{8C9588B4-6D47-44EB-A58F-0F4172FC385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/>
            </a:ext>
          </a:extLst>
        </a:blip>
        <a:srcRect l="40061" r="38674" b="36680"/>
        <a:stretch>
          <a:fillRect/>
        </a:stretch>
      </xdr:blipFill>
      <xdr:spPr bwMode="auto">
        <a:xfrm>
          <a:off x="533400" y="0"/>
          <a:ext cx="769280" cy="886797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169333</xdr:colOff>
      <xdr:row>0</xdr:row>
      <xdr:rowOff>63500</xdr:rowOff>
    </xdr:from>
    <xdr:to>
      <xdr:col>1</xdr:col>
      <xdr:colOff>941788</xdr:colOff>
      <xdr:row>0</xdr:row>
      <xdr:rowOff>940772</xdr:rowOff>
    </xdr:to>
    <xdr:pic>
      <xdr:nvPicPr>
        <xdr:cNvPr id="2" name="Рисунок 1">
          <a:extLst>
            <a:ext uri="{FF2B5EF4-FFF2-40B4-BE49-F238E27FC236}">
              <a16:creationId xmlns:a16="http://schemas.microsoft.com/office/drawing/2014/main" id="{336BB781-8F61-469E-9539-7C4A649CEA6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/>
            </a:ext>
          </a:extLst>
        </a:blip>
        <a:srcRect l="40061" r="38674" b="36680"/>
        <a:stretch>
          <a:fillRect/>
        </a:stretch>
      </xdr:blipFill>
      <xdr:spPr bwMode="auto">
        <a:xfrm>
          <a:off x="508000" y="63500"/>
          <a:ext cx="772455" cy="883622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136071</xdr:colOff>
      <xdr:row>0</xdr:row>
      <xdr:rowOff>0</xdr:rowOff>
    </xdr:from>
    <xdr:to>
      <xdr:col>1</xdr:col>
      <xdr:colOff>905351</xdr:colOff>
      <xdr:row>1</xdr:row>
      <xdr:rowOff>44580</xdr:rowOff>
    </xdr:to>
    <xdr:pic>
      <xdr:nvPicPr>
        <xdr:cNvPr id="2" name="Рисунок 1">
          <a:extLst>
            <a:ext uri="{FF2B5EF4-FFF2-40B4-BE49-F238E27FC236}">
              <a16:creationId xmlns:a16="http://schemas.microsoft.com/office/drawing/2014/main" id="{533D39AE-D2D4-4320-B2A9-BAD980621F3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/>
            </a:ext>
          </a:extLst>
        </a:blip>
        <a:srcRect l="40061" r="38674" b="36680"/>
        <a:stretch>
          <a:fillRect/>
        </a:stretch>
      </xdr:blipFill>
      <xdr:spPr bwMode="auto">
        <a:xfrm>
          <a:off x="485969" y="0"/>
          <a:ext cx="772455" cy="883622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62120</xdr:colOff>
      <xdr:row>0</xdr:row>
      <xdr:rowOff>0</xdr:rowOff>
    </xdr:from>
    <xdr:to>
      <xdr:col>1</xdr:col>
      <xdr:colOff>840925</xdr:colOff>
      <xdr:row>0</xdr:row>
      <xdr:rowOff>883622</xdr:rowOff>
    </xdr:to>
    <xdr:pic>
      <xdr:nvPicPr>
        <xdr:cNvPr id="2" name="Рисунок 1">
          <a:extLst>
            <a:ext uri="{FF2B5EF4-FFF2-40B4-BE49-F238E27FC236}">
              <a16:creationId xmlns:a16="http://schemas.microsoft.com/office/drawing/2014/main" id="{7F835A23-B2CF-4E1D-ABA0-8335C32F089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/>
            </a:ext>
          </a:extLst>
        </a:blip>
        <a:srcRect l="40061" r="38674" b="36680"/>
        <a:stretch>
          <a:fillRect/>
        </a:stretch>
      </xdr:blipFill>
      <xdr:spPr bwMode="auto">
        <a:xfrm>
          <a:off x="414131" y="0"/>
          <a:ext cx="778805" cy="880447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37353</xdr:colOff>
      <xdr:row>0</xdr:row>
      <xdr:rowOff>0</xdr:rowOff>
    </xdr:from>
    <xdr:to>
      <xdr:col>1</xdr:col>
      <xdr:colOff>809808</xdr:colOff>
      <xdr:row>1</xdr:row>
      <xdr:rowOff>12178</xdr:rowOff>
    </xdr:to>
    <xdr:pic>
      <xdr:nvPicPr>
        <xdr:cNvPr id="2" name="Рисунок 1">
          <a:extLst>
            <a:ext uri="{FF2B5EF4-FFF2-40B4-BE49-F238E27FC236}">
              <a16:creationId xmlns:a16="http://schemas.microsoft.com/office/drawing/2014/main" id="{E79B0D9F-00C7-4578-A722-A9BCDCCF1C9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/>
            </a:ext>
          </a:extLst>
        </a:blip>
        <a:srcRect l="40061" r="38674" b="36680"/>
        <a:stretch>
          <a:fillRect/>
        </a:stretch>
      </xdr:blipFill>
      <xdr:spPr bwMode="auto">
        <a:xfrm>
          <a:off x="410882" y="0"/>
          <a:ext cx="769280" cy="886797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495300</xdr:colOff>
      <xdr:row>0</xdr:row>
      <xdr:rowOff>0</xdr:rowOff>
    </xdr:from>
    <xdr:to>
      <xdr:col>1</xdr:col>
      <xdr:colOff>806450</xdr:colOff>
      <xdr:row>0</xdr:row>
      <xdr:rowOff>876300</xdr:rowOff>
    </xdr:to>
    <xdr:pic>
      <xdr:nvPicPr>
        <xdr:cNvPr id="2" name="Рисунок 1">
          <a:extLst>
            <a:ext uri="{FF2B5EF4-FFF2-40B4-BE49-F238E27FC236}">
              <a16:creationId xmlns:a16="http://schemas.microsoft.com/office/drawing/2014/main" id="{00000000-0008-0000-14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/>
            </a:ext>
          </a:extLst>
        </a:blip>
        <a:srcRect l="40061" r="38674" b="36680"/>
        <a:stretch>
          <a:fillRect/>
        </a:stretch>
      </xdr:blipFill>
      <xdr:spPr bwMode="auto">
        <a:xfrm>
          <a:off x="504151" y="0"/>
          <a:ext cx="971550" cy="876300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0</xdr:col>
      <xdr:colOff>567651</xdr:colOff>
      <xdr:row>0</xdr:row>
      <xdr:rowOff>0</xdr:rowOff>
    </xdr:from>
    <xdr:to>
      <xdr:col>1</xdr:col>
      <xdr:colOff>771428</xdr:colOff>
      <xdr:row>0</xdr:row>
      <xdr:rowOff>877272</xdr:rowOff>
    </xdr:to>
    <xdr:pic>
      <xdr:nvPicPr>
        <xdr:cNvPr id="3" name="Рисунок 1">
          <a:extLst>
            <a:ext uri="{FF2B5EF4-FFF2-40B4-BE49-F238E27FC236}">
              <a16:creationId xmlns:a16="http://schemas.microsoft.com/office/drawing/2014/main" id="{5BBE0E18-E261-2F42-8C01-92A667ACBEA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/>
            </a:ext>
          </a:extLst>
        </a:blip>
        <a:srcRect l="40061" r="38674" b="36680"/>
        <a:stretch>
          <a:fillRect/>
        </a:stretch>
      </xdr:blipFill>
      <xdr:spPr bwMode="auto">
        <a:xfrm>
          <a:off x="504151" y="0"/>
          <a:ext cx="972127" cy="877272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0</xdr:row>
      <xdr:rowOff>0</xdr:rowOff>
    </xdr:from>
    <xdr:to>
      <xdr:col>1</xdr:col>
      <xdr:colOff>781627</xdr:colOff>
      <xdr:row>0</xdr:row>
      <xdr:rowOff>877272</xdr:rowOff>
    </xdr:to>
    <xdr:pic>
      <xdr:nvPicPr>
        <xdr:cNvPr id="4" name="Рисунок 1">
          <a:extLst>
            <a:ext uri="{FF2B5EF4-FFF2-40B4-BE49-F238E27FC236}">
              <a16:creationId xmlns:a16="http://schemas.microsoft.com/office/drawing/2014/main" id="{F2E58BCD-BE2A-3049-9143-4019D3E519B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/>
            </a:ext>
          </a:extLst>
        </a:blip>
        <a:srcRect l="40061" r="38674" b="36680"/>
        <a:stretch>
          <a:fillRect/>
        </a:stretch>
      </xdr:blipFill>
      <xdr:spPr bwMode="auto">
        <a:xfrm>
          <a:off x="482600" y="0"/>
          <a:ext cx="781627" cy="877272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0</xdr:row>
      <xdr:rowOff>0</xdr:rowOff>
    </xdr:from>
    <xdr:to>
      <xdr:col>1</xdr:col>
      <xdr:colOff>781627</xdr:colOff>
      <xdr:row>0</xdr:row>
      <xdr:rowOff>877272</xdr:rowOff>
    </xdr:to>
    <xdr:pic>
      <xdr:nvPicPr>
        <xdr:cNvPr id="3" name="Рисунок 1">
          <a:extLst>
            <a:ext uri="{FF2B5EF4-FFF2-40B4-BE49-F238E27FC236}">
              <a16:creationId xmlns:a16="http://schemas.microsoft.com/office/drawing/2014/main" id="{EB02B838-DD55-E34C-8898-262455120CA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/>
            </a:ext>
          </a:extLst>
        </a:blip>
        <a:srcRect l="40061" r="38674" b="36680"/>
        <a:stretch>
          <a:fillRect/>
        </a:stretch>
      </xdr:blipFill>
      <xdr:spPr bwMode="auto">
        <a:xfrm>
          <a:off x="571500" y="0"/>
          <a:ext cx="781627" cy="877272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0</xdr:row>
      <xdr:rowOff>0</xdr:rowOff>
    </xdr:from>
    <xdr:to>
      <xdr:col>1</xdr:col>
      <xdr:colOff>781627</xdr:colOff>
      <xdr:row>0</xdr:row>
      <xdr:rowOff>877272</xdr:rowOff>
    </xdr:to>
    <xdr:pic>
      <xdr:nvPicPr>
        <xdr:cNvPr id="4" name="Рисунок 1">
          <a:extLst>
            <a:ext uri="{FF2B5EF4-FFF2-40B4-BE49-F238E27FC236}">
              <a16:creationId xmlns:a16="http://schemas.microsoft.com/office/drawing/2014/main" id="{96DE15DB-D74A-824C-88DD-645980EB90B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/>
            </a:ext>
          </a:extLst>
        </a:blip>
        <a:srcRect l="40061" r="38674" b="36680"/>
        <a:stretch>
          <a:fillRect/>
        </a:stretch>
      </xdr:blipFill>
      <xdr:spPr bwMode="auto">
        <a:xfrm>
          <a:off x="673100" y="0"/>
          <a:ext cx="781627" cy="877272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0</xdr:row>
      <xdr:rowOff>0</xdr:rowOff>
    </xdr:from>
    <xdr:to>
      <xdr:col>1</xdr:col>
      <xdr:colOff>781627</xdr:colOff>
      <xdr:row>0</xdr:row>
      <xdr:rowOff>877272</xdr:rowOff>
    </xdr:to>
    <xdr:pic>
      <xdr:nvPicPr>
        <xdr:cNvPr id="5" name="Рисунок 1">
          <a:extLst>
            <a:ext uri="{FF2B5EF4-FFF2-40B4-BE49-F238E27FC236}">
              <a16:creationId xmlns:a16="http://schemas.microsoft.com/office/drawing/2014/main" id="{B39D1F72-7AA7-DC41-B123-9020894B3FD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/>
            </a:ext>
          </a:extLst>
        </a:blip>
        <a:srcRect l="40061" r="38674" b="36680"/>
        <a:stretch>
          <a:fillRect/>
        </a:stretch>
      </xdr:blipFill>
      <xdr:spPr bwMode="auto">
        <a:xfrm>
          <a:off x="660400" y="0"/>
          <a:ext cx="781627" cy="877272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.xml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8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5125081-9AB1-A94C-AE67-4CC02A76EF01}">
  <dimension ref="B8:B25"/>
  <sheetViews>
    <sheetView showGridLines="0" zoomScale="39" zoomScaleNormal="100" workbookViewId="0"/>
  </sheetViews>
  <sheetFormatPr defaultColWidth="10.58203125" defaultRowHeight="16" x14ac:dyDescent="0.4"/>
  <sheetData>
    <row r="8" spans="2:2" ht="18" x14ac:dyDescent="0.4">
      <c r="B8" s="555" t="s">
        <v>0</v>
      </c>
    </row>
    <row r="9" spans="2:2" ht="18" x14ac:dyDescent="0.4">
      <c r="B9" s="556" t="s">
        <v>1</v>
      </c>
    </row>
    <row r="10" spans="2:2" ht="18" x14ac:dyDescent="0.4">
      <c r="B10" s="556" t="s">
        <v>2</v>
      </c>
    </row>
    <row r="11" spans="2:2" ht="18" x14ac:dyDescent="0.4">
      <c r="B11" s="556" t="s">
        <v>3</v>
      </c>
    </row>
    <row r="12" spans="2:2" ht="18" x14ac:dyDescent="0.4">
      <c r="B12" s="556" t="s">
        <v>4</v>
      </c>
    </row>
    <row r="13" spans="2:2" ht="18" x14ac:dyDescent="0.4">
      <c r="B13" s="556" t="s">
        <v>5</v>
      </c>
    </row>
    <row r="14" spans="2:2" ht="18" x14ac:dyDescent="0.4">
      <c r="B14" s="556" t="s">
        <v>6</v>
      </c>
    </row>
    <row r="15" spans="2:2" ht="18" x14ac:dyDescent="0.4">
      <c r="B15" s="556" t="s">
        <v>7</v>
      </c>
    </row>
    <row r="16" spans="2:2" ht="18" x14ac:dyDescent="0.4">
      <c r="B16" s="556" t="s">
        <v>8</v>
      </c>
    </row>
    <row r="17" spans="2:2" ht="18" x14ac:dyDescent="0.4">
      <c r="B17" s="556" t="s">
        <v>9</v>
      </c>
    </row>
    <row r="18" spans="2:2" ht="18" x14ac:dyDescent="0.4">
      <c r="B18" s="556" t="s">
        <v>10</v>
      </c>
    </row>
    <row r="19" spans="2:2" ht="18" x14ac:dyDescent="0.4">
      <c r="B19" s="556" t="s">
        <v>11</v>
      </c>
    </row>
    <row r="20" spans="2:2" ht="18" x14ac:dyDescent="0.4">
      <c r="B20" s="556" t="s">
        <v>12</v>
      </c>
    </row>
    <row r="21" spans="2:2" ht="18" x14ac:dyDescent="0.4">
      <c r="B21" s="556" t="s">
        <v>13</v>
      </c>
    </row>
    <row r="22" spans="2:2" ht="18" x14ac:dyDescent="0.4">
      <c r="B22" s="556" t="s">
        <v>14</v>
      </c>
    </row>
    <row r="23" spans="2:2" ht="18" x14ac:dyDescent="0.4">
      <c r="B23" s="556" t="s">
        <v>15</v>
      </c>
    </row>
    <row r="24" spans="2:2" ht="18" x14ac:dyDescent="0.4">
      <c r="B24" s="556" t="s">
        <v>16</v>
      </c>
    </row>
    <row r="25" spans="2:2" ht="18" x14ac:dyDescent="0.4">
      <c r="B25" s="556" t="s">
        <v>17</v>
      </c>
    </row>
  </sheetData>
  <hyperlinks>
    <hyperlink ref="B9" location="'GRI Content'!A1" display="Содержание GRI " xr:uid="{61EE9580-C0FC-6F4A-9D12-D01652932F9F}"/>
    <hyperlink ref="B10" location="'SASB Content'!A1" display="Содержание SASB" xr:uid="{AFA91AC4-458E-3A4F-9C6A-DBE006E15617}"/>
    <hyperlink ref="B11" location="Figures!A1" display="Графики" xr:uid="{70D2EBA6-2311-9340-8769-D451F5A20D8E}"/>
    <hyperlink ref="B12" location="Emissions!A1" display="Выбросы" xr:uid="{C5DB399A-DDB1-0940-9A49-FA8658A7339D}"/>
    <hyperlink ref="B13" location="'Water resources'!A1" display="Водные ресурсы" xr:uid="{09F823BC-E6F9-6F41-A585-922328AAD9BC}"/>
    <hyperlink ref="B14" location="Energy!A1" display="Энергопотребление" xr:uid="{4609B01D-B620-964F-9244-F41C5F6B367E}"/>
    <hyperlink ref="B15" location="Waste!A1" display="Отходы" xr:uid="{EC8A067F-0C5C-8D42-A896-50FF4797DF23}"/>
    <hyperlink ref="B16" location="Expenditure!A1" display="Расходы на охрану окружающей среды" xr:uid="{3F3F2DD6-F791-D542-AF36-E3ED695AAC72}"/>
    <hyperlink ref="B17" location="Employees!A1" display="Работники" xr:uid="{DD2B8C46-9A40-C644-91A4-84CB1BBC04CD}"/>
    <hyperlink ref="B18" location="'Diversity&amp;Inclusion'!A1" display="Разнообразие и инклюзивность" xr:uid="{0BFDFBBF-1602-984A-B434-2EF06416C804}"/>
    <hyperlink ref="B19" location="Training!A1" display="Обучение" xr:uid="{E7B33D7C-0590-834D-BA18-99C60DE2F1F6}"/>
    <hyperlink ref="B20" location="HSE!A1" display="Охрана труда и промышленная безопасность" xr:uid="{B0CE6D60-B021-9E49-B42B-46DE86ECEB8C}"/>
    <hyperlink ref="B21" location="'Corporate Governance'!A1" display="Корпоративное управление" xr:uid="{D7814514-E96F-334B-A13B-7620D90FC2DE}"/>
    <hyperlink ref="B22" location="Financial!A1" display="Финансы " xr:uid="{E4D192AD-5D15-D94E-93A6-B19770682B58}"/>
    <hyperlink ref="B23" location="Procurement!A1" display="Закупки" xr:uid="{1CCDEDDC-79CB-C64B-82C9-24CB954C8774}"/>
    <hyperlink ref="B24" location="Compliance!A1" display="Комплаенс" xr:uid="{54B54461-9D02-BB47-8654-4FF1CF5C64AA}"/>
    <hyperlink ref="B25" location="'Operational Indicators'!A1" display="Производственные показатели" xr:uid="{7E44E72B-DD00-E14B-830A-6A3F0042A775}"/>
    <hyperlink ref="B8" display="Содержание" xr:uid="{2404626B-615D-234F-A3E5-383571D02C00}"/>
  </hyperlinks>
  <pageMargins left="0.7" right="0.7" top="0.75" bottom="0.75" header="0.3" footer="0.3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DAC19EE-840C-4D49-97FC-6BAAC144F78C}">
  <dimension ref="A1:G36"/>
  <sheetViews>
    <sheetView showGridLines="0" zoomScale="68" workbookViewId="0">
      <selection activeCell="B6" sqref="B6"/>
    </sheetView>
  </sheetViews>
  <sheetFormatPr defaultColWidth="8.83203125" defaultRowHeight="16" x14ac:dyDescent="0.4"/>
  <cols>
    <col min="1" max="1" width="7.5" style="11" customWidth="1"/>
    <col min="2" max="2" width="29.83203125" style="3" customWidth="1"/>
    <col min="3" max="3" width="46.58203125" customWidth="1"/>
    <col min="4" max="4" width="39" customWidth="1"/>
  </cols>
  <sheetData>
    <row r="1" spans="1:7" x14ac:dyDescent="0.4">
      <c r="A1" s="11">
        <v>1</v>
      </c>
      <c r="B1" s="12">
        <v>2</v>
      </c>
      <c r="C1" s="11">
        <v>3</v>
      </c>
      <c r="D1" s="11">
        <v>4</v>
      </c>
      <c r="E1" s="11">
        <v>5</v>
      </c>
      <c r="F1" s="11">
        <v>6</v>
      </c>
      <c r="G1" s="11">
        <v>7</v>
      </c>
    </row>
    <row r="6" spans="1:7" ht="18.5" x14ac:dyDescent="0.4">
      <c r="A6" s="2" t="s">
        <v>18</v>
      </c>
      <c r="B6" s="13" t="s">
        <v>19</v>
      </c>
    </row>
    <row r="7" spans="1:7" x14ac:dyDescent="0.4">
      <c r="A7" s="2" t="s">
        <v>20</v>
      </c>
    </row>
    <row r="8" spans="1:7" x14ac:dyDescent="0.4">
      <c r="A8" s="2" t="s">
        <v>21</v>
      </c>
      <c r="B8" s="4" t="s">
        <v>22</v>
      </c>
      <c r="C8" s="5" t="s">
        <v>23</v>
      </c>
      <c r="D8" s="5" t="s">
        <v>24</v>
      </c>
    </row>
    <row r="9" spans="1:7" x14ac:dyDescent="0.4">
      <c r="A9" s="2" t="s">
        <v>25</v>
      </c>
      <c r="B9" s="652" t="s">
        <v>26</v>
      </c>
      <c r="C9" s="6" t="s">
        <v>27</v>
      </c>
      <c r="D9" s="528" t="s">
        <v>28</v>
      </c>
    </row>
    <row r="10" spans="1:7" ht="28" x14ac:dyDescent="0.4">
      <c r="A10" s="2" t="s">
        <v>29</v>
      </c>
      <c r="B10" s="655"/>
      <c r="C10" s="7" t="s">
        <v>30</v>
      </c>
      <c r="D10" s="528" t="s">
        <v>28</v>
      </c>
    </row>
    <row r="11" spans="1:7" ht="28" x14ac:dyDescent="0.4">
      <c r="A11" s="2" t="s">
        <v>31</v>
      </c>
      <c r="B11" s="655"/>
      <c r="C11" s="6" t="s">
        <v>32</v>
      </c>
      <c r="D11" s="528" t="s">
        <v>33</v>
      </c>
    </row>
    <row r="12" spans="1:7" x14ac:dyDescent="0.4">
      <c r="A12" s="2" t="s">
        <v>34</v>
      </c>
      <c r="B12" s="654"/>
      <c r="C12" s="6" t="s">
        <v>35</v>
      </c>
      <c r="D12" s="528" t="s">
        <v>36</v>
      </c>
    </row>
    <row r="13" spans="1:7" ht="28" x14ac:dyDescent="0.4">
      <c r="A13" s="2" t="s">
        <v>37</v>
      </c>
      <c r="B13" s="8" t="s">
        <v>38</v>
      </c>
      <c r="C13" s="8" t="s">
        <v>39</v>
      </c>
      <c r="D13" s="528" t="s">
        <v>40</v>
      </c>
    </row>
    <row r="14" spans="1:7" x14ac:dyDescent="0.4">
      <c r="A14" s="2" t="s">
        <v>41</v>
      </c>
      <c r="B14" s="7" t="s">
        <v>42</v>
      </c>
      <c r="C14" s="8" t="s">
        <v>43</v>
      </c>
      <c r="D14" s="528" t="s">
        <v>44</v>
      </c>
    </row>
    <row r="15" spans="1:7" ht="28" x14ac:dyDescent="0.4">
      <c r="A15" s="2" t="s">
        <v>45</v>
      </c>
      <c r="B15" s="652" t="s">
        <v>46</v>
      </c>
      <c r="C15" s="6" t="s">
        <v>47</v>
      </c>
      <c r="D15" s="528" t="s">
        <v>36</v>
      </c>
    </row>
    <row r="16" spans="1:7" ht="28" x14ac:dyDescent="0.4">
      <c r="A16" s="2" t="s">
        <v>48</v>
      </c>
      <c r="B16" s="654"/>
      <c r="C16" s="8" t="s">
        <v>49</v>
      </c>
      <c r="D16" s="528" t="s">
        <v>36</v>
      </c>
    </row>
    <row r="17" spans="1:4" x14ac:dyDescent="0.4">
      <c r="A17" s="2" t="s">
        <v>50</v>
      </c>
      <c r="B17" s="652" t="s">
        <v>51</v>
      </c>
      <c r="C17" s="6" t="s">
        <v>52</v>
      </c>
      <c r="D17" s="528" t="s">
        <v>53</v>
      </c>
    </row>
    <row r="18" spans="1:4" x14ac:dyDescent="0.4">
      <c r="A18" s="2" t="s">
        <v>54</v>
      </c>
      <c r="B18" s="655"/>
      <c r="C18" s="6" t="s">
        <v>55</v>
      </c>
      <c r="D18" s="528" t="s">
        <v>53</v>
      </c>
    </row>
    <row r="19" spans="1:4" x14ac:dyDescent="0.4">
      <c r="A19" s="2" t="s">
        <v>56</v>
      </c>
      <c r="B19" s="654"/>
      <c r="C19" s="8" t="s">
        <v>57</v>
      </c>
      <c r="D19" s="528" t="s">
        <v>53</v>
      </c>
    </row>
    <row r="20" spans="1:4" x14ac:dyDescent="0.4">
      <c r="A20" s="2" t="s">
        <v>58</v>
      </c>
      <c r="B20" s="652" t="s">
        <v>59</v>
      </c>
      <c r="C20" s="6" t="s">
        <v>60</v>
      </c>
      <c r="D20" s="528" t="s">
        <v>61</v>
      </c>
    </row>
    <row r="21" spans="1:4" x14ac:dyDescent="0.4">
      <c r="A21" s="2" t="s">
        <v>62</v>
      </c>
      <c r="B21" s="655"/>
      <c r="C21" s="6" t="s">
        <v>63</v>
      </c>
      <c r="D21" s="528" t="s">
        <v>61</v>
      </c>
    </row>
    <row r="22" spans="1:4" x14ac:dyDescent="0.4">
      <c r="A22" s="2" t="s">
        <v>64</v>
      </c>
      <c r="B22" s="654"/>
      <c r="C22" s="8" t="s">
        <v>65</v>
      </c>
      <c r="D22" s="528" t="s">
        <v>61</v>
      </c>
    </row>
    <row r="23" spans="1:4" ht="28" x14ac:dyDescent="0.4">
      <c r="A23" s="2" t="s">
        <v>66</v>
      </c>
      <c r="B23" s="652" t="s">
        <v>67</v>
      </c>
      <c r="C23" s="9" t="s">
        <v>68</v>
      </c>
      <c r="D23" s="528" t="s">
        <v>69</v>
      </c>
    </row>
    <row r="24" spans="1:4" ht="28" x14ac:dyDescent="0.4">
      <c r="A24" s="2" t="s">
        <v>70</v>
      </c>
      <c r="B24" s="655"/>
      <c r="C24" s="6" t="s">
        <v>71</v>
      </c>
      <c r="D24" s="528" t="s">
        <v>69</v>
      </c>
    </row>
    <row r="25" spans="1:4" x14ac:dyDescent="0.4">
      <c r="A25" s="2" t="s">
        <v>72</v>
      </c>
      <c r="B25" s="655"/>
      <c r="C25" s="6" t="s">
        <v>73</v>
      </c>
      <c r="D25" s="528" t="s">
        <v>69</v>
      </c>
    </row>
    <row r="26" spans="1:4" x14ac:dyDescent="0.4">
      <c r="A26" s="2" t="s">
        <v>74</v>
      </c>
      <c r="B26" s="655"/>
      <c r="C26" s="8" t="s">
        <v>75</v>
      </c>
      <c r="D26" s="528" t="s">
        <v>69</v>
      </c>
    </row>
    <row r="27" spans="1:4" ht="28" x14ac:dyDescent="0.4">
      <c r="A27" s="2" t="s">
        <v>76</v>
      </c>
      <c r="B27" s="654"/>
      <c r="C27" s="7" t="s">
        <v>77</v>
      </c>
      <c r="D27" s="528" t="s">
        <v>69</v>
      </c>
    </row>
    <row r="28" spans="1:4" x14ac:dyDescent="0.4">
      <c r="A28" s="2" t="s">
        <v>78</v>
      </c>
      <c r="B28" s="6" t="s">
        <v>79</v>
      </c>
      <c r="C28" s="6" t="s">
        <v>80</v>
      </c>
      <c r="D28" s="528" t="s">
        <v>81</v>
      </c>
    </row>
    <row r="29" spans="1:4" x14ac:dyDescent="0.4">
      <c r="A29" s="2" t="s">
        <v>82</v>
      </c>
      <c r="B29" s="652" t="s">
        <v>83</v>
      </c>
      <c r="C29" s="9" t="s">
        <v>84</v>
      </c>
      <c r="D29" s="528" t="s">
        <v>28</v>
      </c>
    </row>
    <row r="30" spans="1:4" x14ac:dyDescent="0.4">
      <c r="A30" s="2" t="s">
        <v>85</v>
      </c>
      <c r="B30" s="653"/>
      <c r="C30" s="9" t="s">
        <v>86</v>
      </c>
      <c r="D30" s="528" t="s">
        <v>28</v>
      </c>
    </row>
    <row r="31" spans="1:4" ht="28" x14ac:dyDescent="0.4">
      <c r="A31" s="2" t="s">
        <v>87</v>
      </c>
      <c r="B31" s="10" t="s">
        <v>88</v>
      </c>
      <c r="C31" s="10" t="s">
        <v>89</v>
      </c>
      <c r="D31" s="528" t="s">
        <v>90</v>
      </c>
    </row>
    <row r="32" spans="1:4" ht="28" x14ac:dyDescent="0.4">
      <c r="A32" s="2" t="s">
        <v>91</v>
      </c>
      <c r="B32" s="7" t="s">
        <v>92</v>
      </c>
      <c r="C32" s="8" t="s">
        <v>93</v>
      </c>
      <c r="D32" s="528" t="s">
        <v>94</v>
      </c>
    </row>
    <row r="33" spans="1:4" x14ac:dyDescent="0.4">
      <c r="A33" s="2" t="s">
        <v>95</v>
      </c>
      <c r="B33" s="7"/>
      <c r="C33" s="7" t="s">
        <v>96</v>
      </c>
      <c r="D33" s="528" t="s">
        <v>94</v>
      </c>
    </row>
    <row r="34" spans="1:4" ht="28" x14ac:dyDescent="0.4">
      <c r="A34" s="2" t="s">
        <v>97</v>
      </c>
      <c r="B34" s="652" t="s">
        <v>98</v>
      </c>
      <c r="C34" s="6" t="s">
        <v>99</v>
      </c>
      <c r="D34" s="528" t="s">
        <v>100</v>
      </c>
    </row>
    <row r="35" spans="1:4" ht="42" x14ac:dyDescent="0.4">
      <c r="A35" s="2" t="s">
        <v>101</v>
      </c>
      <c r="B35" s="654"/>
      <c r="C35" s="8" t="s">
        <v>102</v>
      </c>
      <c r="D35" s="528" t="s">
        <v>100</v>
      </c>
    </row>
    <row r="36" spans="1:4" ht="42" x14ac:dyDescent="0.4">
      <c r="A36" s="2" t="s">
        <v>103</v>
      </c>
      <c r="B36" s="6" t="s">
        <v>104</v>
      </c>
      <c r="C36" s="6" t="s">
        <v>105</v>
      </c>
      <c r="D36" s="528" t="s">
        <v>36</v>
      </c>
    </row>
  </sheetData>
  <mergeCells count="7">
    <mergeCell ref="B29:B30"/>
    <mergeCell ref="B34:B35"/>
    <mergeCell ref="B9:B12"/>
    <mergeCell ref="B15:B16"/>
    <mergeCell ref="B17:B19"/>
    <mergeCell ref="B20:B22"/>
    <mergeCell ref="B23:B27"/>
  </mergeCells>
  <hyperlinks>
    <hyperlink ref="D16" location="Compliance!A1" display="Вкладка Комплаенс" xr:uid="{9EC5B2C7-B3F4-E94E-8086-EE89AB4C770E}"/>
    <hyperlink ref="D36" location="Compliance!A1" display="Вкладка Комплаенс" xr:uid="{9E5F1D76-D697-0042-A04A-B320049375C8}"/>
    <hyperlink ref="D28" location="Waste!A1" display="Вкладка Отходы" xr:uid="{FADF4AE8-E1DD-CC46-9288-00B4E1808CF3}"/>
    <hyperlink ref="D31" location="'Diversity&amp;Inclusion'!A1" display="Вкладка Разнообразие и инклюзивность" xr:uid="{C30023F3-EB3A-684B-8103-F5E53630EB5C}"/>
    <hyperlink ref="D14" location="Procurement!A1" display="Вкладка Закупки" xr:uid="{80AA2FF2-D4C0-2946-9088-8942FAC34DFB}"/>
    <hyperlink ref="D35" location="Training!A1" display="Вкладка Обучение" xr:uid="{E9817838-E2F3-7A4B-9C33-BC61DBC9ED66}"/>
    <hyperlink ref="D33" location="HSE!A1" display="Вкладка ОТиПБ" xr:uid="{0E94CB8E-7B74-8F41-8ECE-3B35A834ACA3}"/>
    <hyperlink ref="D13" location="Financial!A1" display="Вкладка Финансы " xr:uid="{51E0F39C-A5DA-F348-AC2D-59E6ED959FFF}"/>
    <hyperlink ref="D11" location="'Corporate Governance'!A1" display="Вкладка Корпоративное управление" xr:uid="{6FE84439-08C8-534A-BD80-2EBD9624A72E}"/>
    <hyperlink ref="B6" location="Content!A1" display="Указатель содержания GRI" xr:uid="{30545855-90C5-4D40-A9A5-0C7EC949A36D}"/>
    <hyperlink ref="D34" location="Training!A1" display="Вкладка Обучение" xr:uid="{5BDF73A0-8229-AD45-91FD-756CA7327883}"/>
    <hyperlink ref="D32" location="HSE!A1" display="Вкладка ОТиПБ" xr:uid="{2253E07E-1900-1B4A-9F16-51DC2F860663}"/>
    <hyperlink ref="D30" location="Employees!A1" display="Вкладка Работники" xr:uid="{27FD021D-3E9B-5245-8E93-38BC92B9EF15}"/>
    <hyperlink ref="D29" location="Employees!A1" display="Вкладка Работники" xr:uid="{08546047-DD14-C648-A06C-927353EE6E31}"/>
    <hyperlink ref="D27" location="Emissions!A1" display="Вкладка Выбросы" xr:uid="{2007F53E-6C16-0D42-B984-84192FE8297D}"/>
    <hyperlink ref="D26" location="Emissions!A1" display="Вкладка Выбросы" xr:uid="{EBBB1AD7-0EC2-BB4B-82D1-767D209C67EA}"/>
    <hyperlink ref="D25" location="Emissions!A1" display="Вкладка Выбросы" xr:uid="{837EC772-80E1-844A-A6E4-CCD282691AC1}"/>
    <hyperlink ref="D24" location="Emissions!A1" display="Вкладка Выбросы" xr:uid="{6C415769-C7FC-134A-B1F9-CD608C61B913}"/>
    <hyperlink ref="D23" location="Emissions!A1" display="Вкладка Выбросы" xr:uid="{187471D1-F9E7-9747-9667-4910C3261B45}"/>
    <hyperlink ref="D22" location="'Water resources'!A1" display="Вкладка Водные ресурсы" xr:uid="{9F951B29-8BDE-3C42-A2AE-693E14476D0B}"/>
    <hyperlink ref="D21" location="'Water resources'!A1" display="Вкладка Водные ресурсы" xr:uid="{867BAEC0-1EE0-8249-BDD9-AFB9BB00F1D2}"/>
    <hyperlink ref="D20" location="'Water resources'!A1" display="Вкладка Водные ресурсы" xr:uid="{9B02DB70-3A4E-C449-9308-D9F3C46BC5BD}"/>
    <hyperlink ref="D19" location="Energy!A1" display="Вкладка Энергопотребление" xr:uid="{EAFE2E85-C822-A74B-8ABC-037B2D2EB310}"/>
    <hyperlink ref="D18" location="Energy!A1" display="Вкладка Энергопотребление" xr:uid="{FAEC50D6-8926-FB4A-AFD2-826551A8F59B}"/>
    <hyperlink ref="D17" location="Energy!A1" display="Вкладка Энергопотребление" xr:uid="{B0FE3991-F523-0A48-9FF2-490CA5DF408D}"/>
    <hyperlink ref="D15" location="Compliance!A1" display="Вкладка Комплаенс" xr:uid="{404A4D7E-78EB-7E41-9B4E-2772720366F7}"/>
    <hyperlink ref="D12" location="Compliance!A1" display="Вкладка Комплаенс" xr:uid="{A32D7F86-0C6B-074A-9757-E2A071410769}"/>
    <hyperlink ref="D10" location="Employees!A1" display="Вкладка Работники" xr:uid="{7DE0900F-B81B-D849-8B8A-8340B5B4AEDD}"/>
    <hyperlink ref="D9" location="Employees!A1" display="Вкладка Работники" xr:uid="{F6775D7A-52EB-D341-8D60-C2C6DF7EDDDE}"/>
  </hyperlinks>
  <pageMargins left="0.7" right="0.7" top="0.75" bottom="0.75" header="0.3" footer="0.3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D897EFC-9862-B246-90B4-64C33A2B2C75}">
  <dimension ref="A1:G14"/>
  <sheetViews>
    <sheetView showGridLines="0" topLeftCell="A3" workbookViewId="0">
      <selection activeCell="B6" sqref="B6"/>
    </sheetView>
  </sheetViews>
  <sheetFormatPr defaultColWidth="8.83203125" defaultRowHeight="16" x14ac:dyDescent="0.4"/>
  <cols>
    <col min="1" max="1" width="4.83203125" style="11" customWidth="1"/>
    <col min="2" max="2" width="29.83203125" customWidth="1"/>
    <col min="3" max="3" width="46.58203125" customWidth="1"/>
    <col min="4" max="4" width="38.83203125" customWidth="1"/>
  </cols>
  <sheetData>
    <row r="1" spans="1:7" s="11" customFormat="1" ht="14.5" x14ac:dyDescent="0.35">
      <c r="A1" s="11">
        <v>1</v>
      </c>
      <c r="B1" s="11">
        <v>2</v>
      </c>
      <c r="C1" s="11">
        <v>3</v>
      </c>
      <c r="D1" s="11">
        <v>4</v>
      </c>
      <c r="E1" s="11">
        <v>5</v>
      </c>
      <c r="F1" s="11">
        <v>6</v>
      </c>
      <c r="G1" s="11">
        <v>7</v>
      </c>
    </row>
    <row r="6" spans="1:7" ht="18.5" x14ac:dyDescent="0.4">
      <c r="A6" s="2" t="s">
        <v>106</v>
      </c>
      <c r="B6" s="13" t="s">
        <v>107</v>
      </c>
    </row>
    <row r="7" spans="1:7" x14ac:dyDescent="0.4">
      <c r="A7" s="2" t="s">
        <v>108</v>
      </c>
    </row>
    <row r="8" spans="1:7" x14ac:dyDescent="0.4">
      <c r="A8" s="2" t="s">
        <v>109</v>
      </c>
      <c r="B8" s="14" t="s">
        <v>110</v>
      </c>
      <c r="C8" s="5" t="s">
        <v>111</v>
      </c>
      <c r="D8" s="15" t="s">
        <v>24</v>
      </c>
    </row>
    <row r="9" spans="1:7" ht="28" x14ac:dyDescent="0.4">
      <c r="A9" s="2" t="s">
        <v>112</v>
      </c>
      <c r="B9" s="6" t="s">
        <v>113</v>
      </c>
      <c r="C9" s="6" t="s">
        <v>114</v>
      </c>
      <c r="D9" s="528" t="s">
        <v>69</v>
      </c>
    </row>
    <row r="10" spans="1:7" ht="28" x14ac:dyDescent="0.4">
      <c r="A10" s="2" t="s">
        <v>115</v>
      </c>
      <c r="B10" s="8" t="s">
        <v>116</v>
      </c>
      <c r="C10" s="8" t="s">
        <v>117</v>
      </c>
      <c r="D10" s="528" t="s">
        <v>69</v>
      </c>
    </row>
    <row r="11" spans="1:7" ht="28" x14ac:dyDescent="0.4">
      <c r="A11" s="2" t="s">
        <v>118</v>
      </c>
      <c r="B11" s="7" t="s">
        <v>119</v>
      </c>
      <c r="C11" s="6" t="s">
        <v>120</v>
      </c>
      <c r="D11" s="528" t="s">
        <v>81</v>
      </c>
    </row>
    <row r="12" spans="1:7" ht="56" x14ac:dyDescent="0.4">
      <c r="A12" s="2" t="s">
        <v>121</v>
      </c>
      <c r="B12" s="6" t="s">
        <v>122</v>
      </c>
      <c r="C12" s="16" t="s">
        <v>123</v>
      </c>
      <c r="D12" s="528" t="s">
        <v>61</v>
      </c>
    </row>
    <row r="13" spans="1:7" x14ac:dyDescent="0.4">
      <c r="A13" s="2" t="s">
        <v>124</v>
      </c>
      <c r="B13" s="17" t="s">
        <v>125</v>
      </c>
      <c r="D13" s="18"/>
    </row>
    <row r="14" spans="1:7" x14ac:dyDescent="0.4">
      <c r="D14" s="18"/>
    </row>
  </sheetData>
  <hyperlinks>
    <hyperlink ref="D11" location="Waste!A1" display="Вкладка Отходы" xr:uid="{7A969118-4A7A-F24C-A5E6-A08E64A9FAD7}"/>
    <hyperlink ref="D12" location="'Water resources'!A1" display="Вкладка Водные ресурсы" xr:uid="{F9C3E32B-41E3-7C4D-BDEC-C664C01A7739}"/>
    <hyperlink ref="B6" location="Content!A1" display="Указатель содержания SASB*" xr:uid="{AE0647A6-54BF-0E4D-A5DA-9E27213F0E83}"/>
    <hyperlink ref="D10" location="Emissions!A1" display="Вкладка Выбросы" xr:uid="{3F64D997-A94C-CF4B-A444-7D7410C56188}"/>
    <hyperlink ref="D9" location="Emissions!A1" display="Вкладка Выбросы" xr:uid="{233E05BA-A3A9-B54A-A5F5-E5F45545DFB7}"/>
  </hyperlinks>
  <pageMargins left="0.7" right="0.7" top="0.75" bottom="0.75" header="0.3" footer="0.3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1A6FE80-7442-5541-80A2-A47CA0E4E7F4}">
  <dimension ref="A1:EI404"/>
  <sheetViews>
    <sheetView showGridLines="0" topLeftCell="A180" zoomScale="40" zoomScaleNormal="40" workbookViewId="0">
      <selection activeCell="AP247" sqref="AP247"/>
    </sheetView>
  </sheetViews>
  <sheetFormatPr defaultColWidth="8.58203125" defaultRowHeight="18.5" x14ac:dyDescent="0.45"/>
  <cols>
    <col min="1" max="1" width="8.58203125" style="623"/>
    <col min="2" max="48" width="8.58203125" style="624"/>
    <col min="49" max="16384" width="8.58203125" style="131"/>
  </cols>
  <sheetData>
    <row r="1" spans="1:139" x14ac:dyDescent="0.45">
      <c r="A1" s="620">
        <v>1</v>
      </c>
      <c r="B1" s="621">
        <v>2</v>
      </c>
      <c r="C1" s="622">
        <v>3</v>
      </c>
      <c r="D1" s="621">
        <v>4</v>
      </c>
      <c r="E1" s="622">
        <v>5</v>
      </c>
      <c r="F1" s="621">
        <v>6</v>
      </c>
      <c r="G1" s="622">
        <v>7</v>
      </c>
      <c r="H1" s="621">
        <v>8</v>
      </c>
      <c r="I1" s="622">
        <v>9</v>
      </c>
      <c r="J1" s="621">
        <v>10</v>
      </c>
      <c r="K1" s="622">
        <v>11</v>
      </c>
      <c r="L1" s="621">
        <v>12</v>
      </c>
      <c r="M1" s="622">
        <v>13</v>
      </c>
      <c r="N1" s="621">
        <v>14</v>
      </c>
      <c r="O1" s="622">
        <v>15</v>
      </c>
      <c r="P1" s="621">
        <v>16</v>
      </c>
      <c r="Q1" s="622">
        <v>17</v>
      </c>
      <c r="R1" s="621">
        <v>18</v>
      </c>
      <c r="S1" s="622">
        <v>19</v>
      </c>
      <c r="T1" s="621">
        <v>20</v>
      </c>
      <c r="U1" s="622">
        <v>21</v>
      </c>
      <c r="V1" s="621">
        <v>22</v>
      </c>
      <c r="W1" s="622">
        <v>23</v>
      </c>
      <c r="X1" s="621">
        <v>24</v>
      </c>
      <c r="Y1" s="622">
        <v>25</v>
      </c>
      <c r="Z1" s="621">
        <v>26</v>
      </c>
      <c r="AA1" s="622">
        <v>27</v>
      </c>
      <c r="AB1" s="621">
        <v>28</v>
      </c>
      <c r="AC1" s="622">
        <v>29</v>
      </c>
      <c r="AD1" s="621">
        <v>30</v>
      </c>
      <c r="AE1" s="622">
        <v>31</v>
      </c>
      <c r="AF1" s="621">
        <v>32</v>
      </c>
      <c r="AG1" s="622">
        <v>33</v>
      </c>
      <c r="AH1" s="621">
        <v>34</v>
      </c>
      <c r="AI1" s="622">
        <v>35</v>
      </c>
      <c r="AJ1" s="621">
        <v>36</v>
      </c>
      <c r="AK1" s="622">
        <v>37</v>
      </c>
      <c r="AL1" s="621">
        <v>38</v>
      </c>
      <c r="AM1" s="622">
        <v>39</v>
      </c>
      <c r="AN1" s="621">
        <v>40</v>
      </c>
      <c r="AO1" s="620">
        <v>1</v>
      </c>
      <c r="AP1" s="621">
        <v>2</v>
      </c>
      <c r="AQ1" s="622">
        <v>3</v>
      </c>
      <c r="AR1" s="621">
        <v>4</v>
      </c>
      <c r="AS1" s="622">
        <v>5</v>
      </c>
      <c r="AT1" s="621">
        <v>6</v>
      </c>
      <c r="AU1" s="622">
        <v>7</v>
      </c>
      <c r="AV1" s="621">
        <v>8</v>
      </c>
      <c r="AW1" s="622">
        <v>9</v>
      </c>
      <c r="AX1" s="621">
        <v>10</v>
      </c>
      <c r="AY1" s="622">
        <v>11</v>
      </c>
      <c r="AZ1" s="621">
        <v>12</v>
      </c>
      <c r="BA1" s="622">
        <v>13</v>
      </c>
      <c r="BB1" s="621">
        <v>14</v>
      </c>
      <c r="BC1" s="622">
        <v>15</v>
      </c>
      <c r="BD1" s="621">
        <v>16</v>
      </c>
      <c r="BE1" s="622">
        <v>17</v>
      </c>
      <c r="BF1" s="128">
        <v>18</v>
      </c>
      <c r="BG1" s="129">
        <v>19</v>
      </c>
      <c r="BH1" s="128">
        <v>20</v>
      </c>
      <c r="BI1" s="129">
        <v>21</v>
      </c>
      <c r="BJ1" s="128">
        <v>22</v>
      </c>
      <c r="BK1" s="129">
        <v>23</v>
      </c>
      <c r="BL1" s="128">
        <v>24</v>
      </c>
      <c r="BM1" s="129">
        <v>25</v>
      </c>
      <c r="BN1" s="128">
        <v>26</v>
      </c>
      <c r="BO1" s="129">
        <v>27</v>
      </c>
      <c r="BP1" s="128">
        <v>28</v>
      </c>
      <c r="BQ1" s="129">
        <v>29</v>
      </c>
      <c r="BR1" s="128">
        <v>30</v>
      </c>
      <c r="BS1" s="129">
        <v>31</v>
      </c>
      <c r="BT1" s="128">
        <v>32</v>
      </c>
      <c r="BU1" s="129">
        <v>33</v>
      </c>
      <c r="BV1" s="128">
        <v>34</v>
      </c>
      <c r="BW1" s="129">
        <v>35</v>
      </c>
      <c r="BX1" s="128">
        <v>36</v>
      </c>
      <c r="BY1" s="129">
        <v>37</v>
      </c>
      <c r="BZ1" s="128">
        <v>38</v>
      </c>
      <c r="CA1" s="129">
        <v>39</v>
      </c>
      <c r="CB1" s="128">
        <v>40</v>
      </c>
      <c r="CC1" s="127">
        <v>1</v>
      </c>
      <c r="CD1" s="20">
        <v>36</v>
      </c>
      <c r="CE1" s="130">
        <v>37</v>
      </c>
      <c r="CF1" s="20">
        <v>38</v>
      </c>
      <c r="CG1" s="130">
        <v>39</v>
      </c>
      <c r="CH1" s="20">
        <v>40</v>
      </c>
      <c r="CI1" s="130">
        <v>41</v>
      </c>
      <c r="CJ1" s="20">
        <v>42</v>
      </c>
      <c r="CK1" s="130">
        <v>43</v>
      </c>
      <c r="CL1" s="20">
        <v>44</v>
      </c>
      <c r="CM1" s="130">
        <v>45</v>
      </c>
      <c r="CN1" s="20">
        <v>46</v>
      </c>
      <c r="CO1" s="130">
        <v>47</v>
      </c>
      <c r="CP1" s="20">
        <v>2</v>
      </c>
      <c r="CQ1" s="130">
        <v>3</v>
      </c>
      <c r="CR1" s="20">
        <v>4</v>
      </c>
      <c r="CS1" s="130">
        <v>5</v>
      </c>
      <c r="CT1" s="20">
        <v>6</v>
      </c>
      <c r="CU1" s="130">
        <v>7</v>
      </c>
      <c r="CV1" s="20">
        <v>8</v>
      </c>
      <c r="CW1" s="130">
        <v>9</v>
      </c>
      <c r="CX1" s="20">
        <v>10</v>
      </c>
      <c r="CY1" s="130">
        <v>11</v>
      </c>
      <c r="CZ1" s="20">
        <v>12</v>
      </c>
      <c r="DA1" s="130">
        <v>13</v>
      </c>
      <c r="DB1" s="20">
        <v>14</v>
      </c>
      <c r="DC1" s="130">
        <v>15</v>
      </c>
      <c r="DD1" s="20">
        <v>16</v>
      </c>
      <c r="DE1" s="130">
        <v>17</v>
      </c>
      <c r="DF1" s="20">
        <v>18</v>
      </c>
      <c r="DG1" s="130">
        <v>19</v>
      </c>
      <c r="DH1" s="20">
        <v>20</v>
      </c>
      <c r="DI1" s="130">
        <v>21</v>
      </c>
      <c r="DJ1" s="20">
        <v>22</v>
      </c>
      <c r="DK1" s="130">
        <v>23</v>
      </c>
      <c r="DL1" s="20">
        <v>24</v>
      </c>
      <c r="DM1" s="130">
        <v>25</v>
      </c>
      <c r="DN1" s="20">
        <v>26</v>
      </c>
      <c r="DO1" s="130">
        <v>27</v>
      </c>
      <c r="DP1" s="20">
        <v>28</v>
      </c>
      <c r="DQ1" s="130">
        <v>29</v>
      </c>
      <c r="DR1" s="20">
        <v>30</v>
      </c>
      <c r="DS1" s="130">
        <v>31</v>
      </c>
      <c r="DT1" s="20">
        <v>32</v>
      </c>
      <c r="DU1" s="130">
        <v>33</v>
      </c>
      <c r="DV1" s="20">
        <v>34</v>
      </c>
      <c r="DW1" s="130">
        <v>35</v>
      </c>
      <c r="DX1" s="20">
        <v>36</v>
      </c>
      <c r="DY1" s="130">
        <v>37</v>
      </c>
      <c r="DZ1" s="20">
        <v>38</v>
      </c>
      <c r="EA1" s="130">
        <v>39</v>
      </c>
      <c r="EB1" s="20">
        <v>40</v>
      </c>
      <c r="EC1" s="130">
        <v>41</v>
      </c>
      <c r="ED1" s="20">
        <v>42</v>
      </c>
      <c r="EE1" s="130">
        <v>43</v>
      </c>
      <c r="EF1" s="20">
        <v>44</v>
      </c>
      <c r="EG1" s="130">
        <v>45</v>
      </c>
      <c r="EH1" s="20">
        <v>46</v>
      </c>
      <c r="EI1" s="130">
        <v>47</v>
      </c>
    </row>
    <row r="5" spans="1:139" x14ac:dyDescent="0.45">
      <c r="A5" s="623" t="s">
        <v>126</v>
      </c>
      <c r="B5" s="13" t="s">
        <v>3</v>
      </c>
    </row>
    <row r="6" spans="1:139" x14ac:dyDescent="0.45">
      <c r="B6" s="649"/>
      <c r="C6" s="649"/>
      <c r="D6" s="649"/>
      <c r="E6" s="649"/>
      <c r="F6" s="649"/>
      <c r="G6" s="649"/>
      <c r="H6" s="649"/>
      <c r="I6" s="649"/>
      <c r="J6" s="649"/>
      <c r="K6" s="649"/>
      <c r="L6" s="649"/>
      <c r="M6" s="649"/>
      <c r="N6" s="649"/>
      <c r="O6" s="649"/>
      <c r="P6" s="649"/>
      <c r="Q6" s="649"/>
      <c r="R6" s="649"/>
    </row>
    <row r="7" spans="1:139" x14ac:dyDescent="0.45">
      <c r="B7" s="649"/>
      <c r="C7" s="649"/>
      <c r="D7" s="649"/>
      <c r="E7" s="649"/>
      <c r="F7" s="649"/>
      <c r="G7" s="649"/>
      <c r="H7" s="649"/>
      <c r="I7" s="649"/>
      <c r="J7" s="649"/>
      <c r="K7" s="649"/>
      <c r="L7" s="649"/>
      <c r="M7" s="649"/>
      <c r="N7" s="649"/>
      <c r="O7" s="649"/>
      <c r="P7" s="649"/>
      <c r="Q7" s="649"/>
      <c r="R7" s="649"/>
    </row>
    <row r="8" spans="1:139" x14ac:dyDescent="0.45">
      <c r="B8" s="649"/>
      <c r="C8" s="649"/>
      <c r="D8" s="649"/>
      <c r="E8" s="649"/>
      <c r="F8" s="649"/>
      <c r="G8" s="649"/>
      <c r="H8" s="649"/>
      <c r="I8" s="649"/>
      <c r="J8" s="649"/>
      <c r="K8" s="649"/>
      <c r="L8" s="649"/>
      <c r="M8" s="649"/>
      <c r="N8" s="649"/>
      <c r="O8" s="649"/>
      <c r="P8" s="649"/>
      <c r="Q8" s="649"/>
      <c r="R8" s="649"/>
    </row>
    <row r="10" spans="1:139" x14ac:dyDescent="0.45">
      <c r="A10" s="623" t="s">
        <v>127</v>
      </c>
      <c r="B10" s="135" t="s">
        <v>4</v>
      </c>
    </row>
    <row r="12" spans="1:139" x14ac:dyDescent="0.45">
      <c r="A12" s="623" t="s">
        <v>128</v>
      </c>
      <c r="B12" s="625" t="s">
        <v>129</v>
      </c>
      <c r="O12" s="626" t="s">
        <v>130</v>
      </c>
      <c r="Z12" s="626" t="s">
        <v>131</v>
      </c>
    </row>
    <row r="13" spans="1:139" x14ac:dyDescent="0.45">
      <c r="A13" s="623" t="s">
        <v>132</v>
      </c>
      <c r="B13" s="627" t="s">
        <v>133</v>
      </c>
      <c r="O13" s="627" t="s">
        <v>133</v>
      </c>
      <c r="Z13" s="627" t="s">
        <v>134</v>
      </c>
    </row>
    <row r="38" spans="1:26" x14ac:dyDescent="0.45">
      <c r="A38" s="623" t="s">
        <v>135</v>
      </c>
      <c r="B38" s="135" t="s">
        <v>5</v>
      </c>
    </row>
    <row r="40" spans="1:26" x14ac:dyDescent="0.45">
      <c r="A40" s="623" t="s">
        <v>136</v>
      </c>
      <c r="B40" s="226" t="s">
        <v>137</v>
      </c>
      <c r="O40" s="628" t="s">
        <v>138</v>
      </c>
      <c r="Z40" s="226" t="s">
        <v>139</v>
      </c>
    </row>
    <row r="41" spans="1:26" x14ac:dyDescent="0.45">
      <c r="A41" s="623" t="s">
        <v>140</v>
      </c>
      <c r="B41" s="629" t="s">
        <v>141</v>
      </c>
      <c r="O41" s="629" t="s">
        <v>141</v>
      </c>
      <c r="Z41" s="629" t="s">
        <v>141</v>
      </c>
    </row>
    <row r="65" spans="1:38" x14ac:dyDescent="0.45">
      <c r="A65" s="623" t="s">
        <v>142</v>
      </c>
      <c r="B65" s="135" t="s">
        <v>6</v>
      </c>
    </row>
    <row r="66" spans="1:38" x14ac:dyDescent="0.45">
      <c r="B66" s="132"/>
    </row>
    <row r="67" spans="1:38" x14ac:dyDescent="0.45">
      <c r="A67" s="623" t="s">
        <v>143</v>
      </c>
      <c r="B67" s="226" t="s">
        <v>144</v>
      </c>
      <c r="O67" s="226" t="s">
        <v>145</v>
      </c>
      <c r="Z67" s="226" t="s">
        <v>146</v>
      </c>
      <c r="AL67" s="226" t="s">
        <v>147</v>
      </c>
    </row>
    <row r="68" spans="1:38" x14ac:dyDescent="0.45">
      <c r="A68" s="623" t="s">
        <v>148</v>
      </c>
      <c r="B68" s="629" t="s">
        <v>149</v>
      </c>
      <c r="O68" s="629" t="s">
        <v>149</v>
      </c>
      <c r="Z68" s="629" t="s">
        <v>149</v>
      </c>
      <c r="AL68" s="629" t="s">
        <v>149</v>
      </c>
    </row>
    <row r="93" spans="1:2" x14ac:dyDescent="0.45">
      <c r="A93" s="623" t="s">
        <v>150</v>
      </c>
      <c r="B93" s="135" t="s">
        <v>7</v>
      </c>
    </row>
    <row r="95" spans="1:2" x14ac:dyDescent="0.45">
      <c r="A95" s="623" t="s">
        <v>151</v>
      </c>
      <c r="B95" s="226" t="s">
        <v>152</v>
      </c>
    </row>
    <row r="96" spans="1:2" x14ac:dyDescent="0.45">
      <c r="A96" s="623" t="s">
        <v>153</v>
      </c>
      <c r="B96" s="629" t="s">
        <v>134</v>
      </c>
    </row>
    <row r="119" spans="1:38" x14ac:dyDescent="0.45">
      <c r="A119" s="623" t="s">
        <v>154</v>
      </c>
      <c r="B119" s="135" t="s">
        <v>9</v>
      </c>
    </row>
    <row r="121" spans="1:38" x14ac:dyDescent="0.45">
      <c r="A121" s="623" t="s">
        <v>155</v>
      </c>
      <c r="B121" s="226" t="s">
        <v>156</v>
      </c>
      <c r="N121" s="226" t="s">
        <v>157</v>
      </c>
      <c r="Z121" s="134" t="s">
        <v>158</v>
      </c>
      <c r="AL121" s="134" t="s">
        <v>159</v>
      </c>
    </row>
    <row r="122" spans="1:38" x14ac:dyDescent="0.45">
      <c r="A122" s="623" t="s">
        <v>160</v>
      </c>
      <c r="B122" s="624" t="s">
        <v>161</v>
      </c>
      <c r="N122" s="624" t="s">
        <v>161</v>
      </c>
      <c r="Z122" s="624" t="s">
        <v>161</v>
      </c>
      <c r="AL122" s="624" t="s">
        <v>161</v>
      </c>
    </row>
    <row r="146" spans="1:38" x14ac:dyDescent="0.45">
      <c r="A146" s="623" t="s">
        <v>162</v>
      </c>
      <c r="B146" s="226" t="s">
        <v>163</v>
      </c>
      <c r="N146" s="226" t="s">
        <v>164</v>
      </c>
      <c r="Z146" s="226" t="s">
        <v>165</v>
      </c>
      <c r="AL146" s="226" t="s">
        <v>166</v>
      </c>
    </row>
    <row r="147" spans="1:38" x14ac:dyDescent="0.45">
      <c r="A147" s="623" t="s">
        <v>167</v>
      </c>
      <c r="B147" s="624" t="s">
        <v>168</v>
      </c>
      <c r="N147" s="624" t="s">
        <v>168</v>
      </c>
      <c r="Z147" s="624" t="s">
        <v>168</v>
      </c>
      <c r="AL147" s="624" t="s">
        <v>169</v>
      </c>
    </row>
    <row r="170" spans="1:26" x14ac:dyDescent="0.45">
      <c r="A170" s="623" t="s">
        <v>170</v>
      </c>
      <c r="B170" s="226" t="s">
        <v>171</v>
      </c>
      <c r="C170" s="226"/>
      <c r="D170" s="226"/>
      <c r="E170" s="226"/>
      <c r="F170" s="226"/>
      <c r="G170" s="226"/>
      <c r="H170" s="226"/>
      <c r="I170" s="226"/>
      <c r="J170" s="226"/>
      <c r="N170" s="26" t="s">
        <v>172</v>
      </c>
      <c r="Z170" s="26" t="s">
        <v>173</v>
      </c>
    </row>
    <row r="171" spans="1:26" x14ac:dyDescent="0.45">
      <c r="A171" s="623" t="s">
        <v>174</v>
      </c>
      <c r="B171" s="624" t="s">
        <v>169</v>
      </c>
      <c r="N171" s="624" t="s">
        <v>168</v>
      </c>
      <c r="Z171" s="624" t="s">
        <v>168</v>
      </c>
    </row>
    <row r="198" spans="1:38" x14ac:dyDescent="0.45">
      <c r="A198" s="623" t="s">
        <v>175</v>
      </c>
      <c r="B198" s="226" t="s">
        <v>176</v>
      </c>
      <c r="N198" s="226" t="s">
        <v>177</v>
      </c>
      <c r="Z198" s="226" t="s">
        <v>178</v>
      </c>
      <c r="AL198" s="226" t="s">
        <v>179</v>
      </c>
    </row>
    <row r="199" spans="1:38" x14ac:dyDescent="0.45">
      <c r="A199" s="623" t="s">
        <v>180</v>
      </c>
      <c r="B199" s="624" t="s">
        <v>169</v>
      </c>
      <c r="N199" s="624" t="s">
        <v>169</v>
      </c>
      <c r="Z199" s="624" t="s">
        <v>169</v>
      </c>
      <c r="AL199" s="624" t="s">
        <v>169</v>
      </c>
    </row>
    <row r="222" spans="1:38" ht="19" customHeight="1" x14ac:dyDescent="0.45">
      <c r="A222" s="623" t="s">
        <v>181</v>
      </c>
      <c r="B222" s="648" t="s">
        <v>182</v>
      </c>
      <c r="C222" s="648"/>
      <c r="D222" s="648"/>
      <c r="E222" s="648"/>
      <c r="F222" s="648"/>
      <c r="G222" s="648"/>
      <c r="H222" s="648"/>
      <c r="I222" s="648"/>
      <c r="J222" s="648"/>
      <c r="N222" s="648" t="s">
        <v>183</v>
      </c>
      <c r="O222" s="648"/>
      <c r="P222" s="648"/>
      <c r="Q222" s="648"/>
      <c r="R222" s="648"/>
      <c r="S222" s="648"/>
      <c r="T222" s="648"/>
      <c r="U222" s="648"/>
      <c r="Z222" s="26" t="s">
        <v>184</v>
      </c>
      <c r="AL222" s="26" t="s">
        <v>185</v>
      </c>
    </row>
    <row r="223" spans="1:38" x14ac:dyDescent="0.45">
      <c r="A223" s="623" t="s">
        <v>186</v>
      </c>
      <c r="B223" s="624" t="s">
        <v>169</v>
      </c>
      <c r="N223" s="624" t="s">
        <v>169</v>
      </c>
      <c r="Z223" s="624" t="s">
        <v>169</v>
      </c>
      <c r="AL223" s="624" t="s">
        <v>169</v>
      </c>
    </row>
    <row r="246" spans="1:2" x14ac:dyDescent="0.45">
      <c r="A246" s="623" t="s">
        <v>187</v>
      </c>
      <c r="B246" s="226" t="s">
        <v>188</v>
      </c>
    </row>
    <row r="247" spans="1:2" x14ac:dyDescent="0.45">
      <c r="A247" s="623" t="s">
        <v>189</v>
      </c>
      <c r="B247" s="624" t="s">
        <v>169</v>
      </c>
    </row>
    <row r="272" spans="1:2" x14ac:dyDescent="0.45">
      <c r="A272" s="623" t="s">
        <v>190</v>
      </c>
      <c r="B272" s="133" t="s">
        <v>11</v>
      </c>
    </row>
    <row r="274" spans="1:27" x14ac:dyDescent="0.45">
      <c r="A274" s="623" t="s">
        <v>191</v>
      </c>
      <c r="B274" s="226" t="s">
        <v>192</v>
      </c>
      <c r="N274" s="226" t="s">
        <v>193</v>
      </c>
      <c r="AA274" s="226" t="s">
        <v>194</v>
      </c>
    </row>
    <row r="275" spans="1:27" x14ac:dyDescent="0.45">
      <c r="A275" s="623" t="s">
        <v>195</v>
      </c>
      <c r="B275" s="624" t="s">
        <v>196</v>
      </c>
      <c r="N275" s="624" t="s">
        <v>196</v>
      </c>
      <c r="AA275" s="624" t="s">
        <v>196</v>
      </c>
    </row>
    <row r="299" spans="1:46" x14ac:dyDescent="0.45">
      <c r="A299" s="623" t="s">
        <v>197</v>
      </c>
      <c r="B299" s="133" t="s">
        <v>198</v>
      </c>
    </row>
    <row r="301" spans="1:46" x14ac:dyDescent="0.45">
      <c r="A301" s="623" t="s">
        <v>199</v>
      </c>
      <c r="B301" s="26" t="s">
        <v>200</v>
      </c>
      <c r="C301" s="26"/>
      <c r="D301" s="26"/>
      <c r="E301" s="26"/>
      <c r="F301" s="26"/>
      <c r="G301" s="26"/>
      <c r="H301" s="26"/>
      <c r="I301" s="26"/>
      <c r="J301" s="26"/>
      <c r="K301" s="630"/>
      <c r="L301" s="630"/>
      <c r="M301" s="630"/>
      <c r="N301" s="26" t="s">
        <v>201</v>
      </c>
      <c r="O301" s="26"/>
      <c r="P301" s="26"/>
      <c r="Q301" s="26"/>
      <c r="R301" s="26"/>
      <c r="S301" s="26"/>
      <c r="T301" s="26"/>
      <c r="U301" s="26"/>
      <c r="V301" s="26"/>
      <c r="W301" s="630"/>
      <c r="X301" s="630"/>
      <c r="Y301" s="630"/>
      <c r="Z301" s="630"/>
      <c r="AA301" s="26" t="s">
        <v>202</v>
      </c>
      <c r="AB301" s="26"/>
      <c r="AC301" s="26"/>
      <c r="AD301" s="26"/>
      <c r="AE301" s="26"/>
      <c r="AF301" s="26"/>
      <c r="AG301" s="26"/>
      <c r="AH301" s="26"/>
      <c r="AI301" s="26"/>
      <c r="AL301" s="648"/>
      <c r="AM301" s="648"/>
      <c r="AN301" s="648"/>
      <c r="AO301" s="648"/>
      <c r="AP301" s="648"/>
      <c r="AQ301" s="648"/>
      <c r="AR301" s="648"/>
      <c r="AS301" s="648"/>
      <c r="AT301" s="648"/>
    </row>
    <row r="302" spans="1:46" x14ac:dyDescent="0.45">
      <c r="A302" s="623" t="s">
        <v>203</v>
      </c>
      <c r="B302" s="624" t="s">
        <v>169</v>
      </c>
      <c r="N302" s="624" t="s">
        <v>169</v>
      </c>
      <c r="AA302" s="624" t="s">
        <v>204</v>
      </c>
    </row>
    <row r="325" spans="1:46" x14ac:dyDescent="0.45">
      <c r="A325" s="623" t="s">
        <v>205</v>
      </c>
      <c r="B325" s="226" t="s">
        <v>206</v>
      </c>
      <c r="C325" s="226"/>
      <c r="D325" s="226"/>
      <c r="E325" s="226"/>
      <c r="F325" s="226"/>
      <c r="G325" s="226"/>
      <c r="H325" s="226"/>
      <c r="I325" s="226"/>
      <c r="J325" s="226"/>
      <c r="N325" s="226" t="s">
        <v>207</v>
      </c>
      <c r="O325" s="226"/>
      <c r="P325" s="226"/>
      <c r="Q325" s="226"/>
      <c r="R325" s="226"/>
      <c r="S325" s="226"/>
      <c r="T325" s="226"/>
      <c r="U325" s="226"/>
      <c r="V325" s="226"/>
      <c r="AA325" s="26" t="s">
        <v>208</v>
      </c>
      <c r="AB325" s="26"/>
      <c r="AC325" s="26"/>
      <c r="AD325" s="26"/>
      <c r="AE325" s="26"/>
      <c r="AF325" s="26"/>
      <c r="AG325" s="26"/>
      <c r="AH325" s="26"/>
      <c r="AI325" s="26"/>
      <c r="AL325" s="26" t="s">
        <v>209</v>
      </c>
      <c r="AM325" s="26"/>
      <c r="AN325" s="26"/>
      <c r="AO325" s="26"/>
      <c r="AP325" s="26"/>
      <c r="AQ325" s="26"/>
      <c r="AR325" s="26"/>
      <c r="AS325" s="26"/>
      <c r="AT325" s="26"/>
    </row>
    <row r="326" spans="1:46" x14ac:dyDescent="0.45">
      <c r="A326" s="623" t="s">
        <v>210</v>
      </c>
      <c r="AA326" s="624" t="s">
        <v>169</v>
      </c>
      <c r="AL326" s="624" t="s">
        <v>211</v>
      </c>
    </row>
    <row r="348" spans="1:11" x14ac:dyDescent="0.45">
      <c r="A348" s="623" t="s">
        <v>212</v>
      </c>
      <c r="B348" s="136" t="s">
        <v>13</v>
      </c>
    </row>
    <row r="350" spans="1:11" ht="19" customHeight="1" x14ac:dyDescent="0.45">
      <c r="A350" s="623" t="s">
        <v>213</v>
      </c>
      <c r="B350" s="651" t="s">
        <v>214</v>
      </c>
      <c r="C350" s="651"/>
      <c r="D350" s="651"/>
      <c r="E350" s="651"/>
      <c r="F350" s="651"/>
      <c r="G350" s="651"/>
      <c r="H350" s="651"/>
      <c r="I350" s="651"/>
      <c r="J350" s="651"/>
      <c r="K350" s="483"/>
    </row>
    <row r="351" spans="1:11" x14ac:dyDescent="0.45">
      <c r="A351" s="623" t="s">
        <v>215</v>
      </c>
      <c r="B351" s="483" t="s">
        <v>204</v>
      </c>
      <c r="C351" s="483"/>
      <c r="D351" s="483"/>
      <c r="E351" s="483"/>
      <c r="F351" s="483"/>
      <c r="G351" s="483"/>
      <c r="H351" s="483"/>
      <c r="I351" s="483"/>
      <c r="J351" s="483"/>
      <c r="K351" s="483"/>
    </row>
    <row r="375" spans="1:11" x14ac:dyDescent="0.45">
      <c r="A375" s="623" t="s">
        <v>216</v>
      </c>
      <c r="B375" s="135" t="s">
        <v>217</v>
      </c>
    </row>
    <row r="377" spans="1:11" ht="19" customHeight="1" x14ac:dyDescent="0.45">
      <c r="A377" s="623" t="s">
        <v>218</v>
      </c>
      <c r="B377" s="651" t="s">
        <v>219</v>
      </c>
      <c r="C377" s="651"/>
      <c r="D377" s="651"/>
      <c r="E377" s="651"/>
      <c r="F377" s="651"/>
      <c r="G377" s="651"/>
      <c r="H377" s="651"/>
      <c r="I377" s="651"/>
      <c r="J377" s="651"/>
      <c r="K377" s="651"/>
    </row>
    <row r="378" spans="1:11" ht="19" customHeight="1" x14ac:dyDescent="0.45">
      <c r="A378" s="623" t="s">
        <v>220</v>
      </c>
      <c r="B378" s="650" t="s">
        <v>211</v>
      </c>
      <c r="C378" s="650"/>
      <c r="D378" s="650"/>
      <c r="E378" s="650"/>
      <c r="F378" s="650"/>
      <c r="G378" s="650"/>
      <c r="H378" s="650"/>
      <c r="I378" s="650"/>
      <c r="J378" s="650"/>
      <c r="K378" s="650"/>
    </row>
    <row r="401" spans="1:11" x14ac:dyDescent="0.45">
      <c r="A401" s="623" t="s">
        <v>221</v>
      </c>
      <c r="B401" s="135" t="s">
        <v>15</v>
      </c>
    </row>
    <row r="403" spans="1:11" ht="19" customHeight="1" x14ac:dyDescent="0.45">
      <c r="A403" s="623" t="s">
        <v>222</v>
      </c>
      <c r="B403" s="651" t="s">
        <v>223</v>
      </c>
      <c r="C403" s="651"/>
      <c r="D403" s="651"/>
      <c r="E403" s="651"/>
      <c r="F403" s="651"/>
      <c r="G403" s="651"/>
      <c r="H403" s="651"/>
      <c r="I403" s="651"/>
      <c r="J403" s="651"/>
      <c r="K403" s="651"/>
    </row>
    <row r="404" spans="1:11" ht="19" customHeight="1" x14ac:dyDescent="0.45">
      <c r="A404" s="623" t="s">
        <v>224</v>
      </c>
      <c r="B404" s="650" t="s">
        <v>211</v>
      </c>
      <c r="C404" s="650"/>
      <c r="D404" s="650"/>
      <c r="E404" s="650"/>
      <c r="F404" s="650"/>
      <c r="G404" s="650"/>
      <c r="H404" s="650"/>
      <c r="I404" s="650"/>
      <c r="J404" s="650"/>
      <c r="K404" s="650"/>
    </row>
  </sheetData>
  <mergeCells count="9">
    <mergeCell ref="AL301:AT301"/>
    <mergeCell ref="B6:R8"/>
    <mergeCell ref="B222:J222"/>
    <mergeCell ref="N222:U222"/>
    <mergeCell ref="B404:K404"/>
    <mergeCell ref="B350:J350"/>
    <mergeCell ref="B377:K377"/>
    <mergeCell ref="B378:K378"/>
    <mergeCell ref="B403:K403"/>
  </mergeCells>
  <hyperlinks>
    <hyperlink ref="B38" location="'Water resources'!A1" display="'Water resources'!A1" xr:uid="{F2B64655-0AA6-E449-803E-7204D49E2E24}"/>
    <hyperlink ref="B65" location="Energy!A1" display="Energy!A1" xr:uid="{7DD76EE6-CF79-9940-9AB8-A267E72BA082}"/>
    <hyperlink ref="B93" location="Waste!A1" display="Waste!A1" xr:uid="{D5793735-AD59-7A4A-8DB9-68D49B6195D9}"/>
    <hyperlink ref="B119" location="Employees!A1" display="Employees!A1" xr:uid="{58304A05-974E-D545-8758-EBC3C28C3369}"/>
    <hyperlink ref="B272" display="Обучение" xr:uid="{7830D9D6-6BF5-AB45-8680-EEC064C0173E}"/>
    <hyperlink ref="B299" display="ОТиПБ" xr:uid="{4B40030E-E06E-D346-8D2E-A9EB4BD1445F}"/>
    <hyperlink ref="B348" display="Корпоративное управление" xr:uid="{BCA8BF0B-0AF9-034B-BD2E-C16D283C46C8}"/>
    <hyperlink ref="B375" display="Финансы" xr:uid="{597BCEDA-E485-584C-9D7F-A632B2A5FD1B}"/>
    <hyperlink ref="B401" display="Закупки" xr:uid="{7C664056-372E-5F43-8EBE-BBF3408153DC}"/>
    <hyperlink ref="B5" location="Content!A1" display="Графики" xr:uid="{DB48B298-1E80-B84B-8393-0DB27E15B808}"/>
    <hyperlink ref="B10" location="Emissions!A1" display="Выбросы" xr:uid="{68167BD6-A039-7849-9547-8B3E435A0A9C}"/>
  </hyperlinks>
  <pageMargins left="0.7" right="0.7" top="0.75" bottom="0.75" header="0.3" footer="0.3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A677C02-E8A4-F74E-99AD-DB067B026B5F}">
  <sheetPr>
    <tabColor rgb="FF002060"/>
  </sheetPr>
  <dimension ref="A1"/>
  <sheetViews>
    <sheetView workbookViewId="0">
      <selection activeCell="L40" sqref="L40"/>
    </sheetView>
  </sheetViews>
  <sheetFormatPr defaultColWidth="10.58203125" defaultRowHeight="16" x14ac:dyDescent="0.4"/>
  <sheetData/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4B41CB0-75CF-F347-B361-D47EF60F9E8C}">
  <dimension ref="A1:J65"/>
  <sheetViews>
    <sheetView showGridLines="0" topLeftCell="D16" zoomScale="85" zoomScaleNormal="85" workbookViewId="0">
      <selection activeCell="I64" sqref="I64"/>
    </sheetView>
  </sheetViews>
  <sheetFormatPr defaultColWidth="8.58203125" defaultRowHeight="13" x14ac:dyDescent="0.3"/>
  <cols>
    <col min="1" max="1" width="5.83203125" style="137" customWidth="1"/>
    <col min="2" max="2" width="75.5" style="140" customWidth="1"/>
    <col min="3" max="9" width="25.5" style="186" customWidth="1"/>
    <col min="10" max="16384" width="8.58203125" style="140"/>
  </cols>
  <sheetData>
    <row r="1" spans="1:9" s="137" customFormat="1" ht="71.150000000000006" customHeight="1" x14ac:dyDescent="0.3">
      <c r="A1" s="137">
        <v>1</v>
      </c>
      <c r="B1" s="137">
        <v>2</v>
      </c>
      <c r="C1" s="137">
        <v>3</v>
      </c>
      <c r="D1" s="137">
        <v>4</v>
      </c>
      <c r="E1" s="137">
        <v>4</v>
      </c>
      <c r="F1" s="137">
        <v>5</v>
      </c>
      <c r="G1" s="137">
        <v>6</v>
      </c>
      <c r="H1" s="137">
        <v>7</v>
      </c>
      <c r="I1" s="137">
        <v>7</v>
      </c>
    </row>
    <row r="2" spans="1:9" ht="22" customHeight="1" x14ac:dyDescent="0.3">
      <c r="A2" s="138" t="s">
        <v>225</v>
      </c>
      <c r="B2" s="13" t="s">
        <v>5</v>
      </c>
      <c r="C2" s="139"/>
      <c r="D2" s="139"/>
      <c r="E2" s="139"/>
      <c r="F2" s="139"/>
      <c r="G2" s="139"/>
      <c r="H2" s="139"/>
      <c r="I2" s="139"/>
    </row>
    <row r="3" spans="1:9" ht="31" customHeight="1" x14ac:dyDescent="0.3">
      <c r="A3" s="138" t="s">
        <v>226</v>
      </c>
      <c r="B3" s="656" t="s">
        <v>227</v>
      </c>
      <c r="C3" s="656"/>
      <c r="D3" s="656"/>
      <c r="E3" s="656"/>
      <c r="F3" s="656"/>
      <c r="G3" s="656"/>
      <c r="H3" s="656"/>
      <c r="I3" s="656"/>
    </row>
    <row r="4" spans="1:9" ht="15.5" x14ac:dyDescent="0.3">
      <c r="A4" s="138" t="s">
        <v>228</v>
      </c>
      <c r="B4" s="27" t="s">
        <v>229</v>
      </c>
      <c r="C4" s="28" t="s">
        <v>230</v>
      </c>
      <c r="D4" s="29">
        <v>2020</v>
      </c>
      <c r="E4" s="116">
        <v>2021</v>
      </c>
      <c r="F4" s="116">
        <v>2022</v>
      </c>
      <c r="G4" s="116">
        <v>2023</v>
      </c>
      <c r="H4" s="116">
        <v>2024</v>
      </c>
      <c r="I4" s="116">
        <v>2025</v>
      </c>
    </row>
    <row r="5" spans="1:9" ht="15.5" x14ac:dyDescent="0.3">
      <c r="A5" s="138" t="s">
        <v>231</v>
      </c>
      <c r="B5" s="141" t="s">
        <v>232</v>
      </c>
      <c r="C5" s="142" t="s">
        <v>233</v>
      </c>
      <c r="D5" s="143">
        <v>68870725.439999998</v>
      </c>
      <c r="E5" s="126">
        <v>64077562</v>
      </c>
      <c r="F5" s="126">
        <v>63762226</v>
      </c>
      <c r="G5" s="126">
        <v>63923742</v>
      </c>
      <c r="H5" s="589">
        <v>80431713</v>
      </c>
      <c r="I5" s="534">
        <v>71887160</v>
      </c>
    </row>
    <row r="6" spans="1:9" ht="15.5" x14ac:dyDescent="0.3">
      <c r="A6" s="138" t="s">
        <v>234</v>
      </c>
      <c r="B6" s="144" t="s">
        <v>235</v>
      </c>
      <c r="C6" s="145"/>
      <c r="D6" s="146"/>
      <c r="E6" s="125"/>
      <c r="F6" s="125"/>
      <c r="G6" s="125"/>
      <c r="H6" s="192"/>
      <c r="I6" s="125"/>
    </row>
    <row r="7" spans="1:9" ht="15.5" x14ac:dyDescent="0.3">
      <c r="A7" s="138" t="s">
        <v>236</v>
      </c>
      <c r="B7" s="147" t="s">
        <v>237</v>
      </c>
      <c r="C7" s="187" t="s">
        <v>233</v>
      </c>
      <c r="D7" s="149">
        <v>68633035.099999994</v>
      </c>
      <c r="E7" s="119">
        <v>63833110</v>
      </c>
      <c r="F7" s="119">
        <v>63510465</v>
      </c>
      <c r="G7" s="119">
        <v>63674793</v>
      </c>
      <c r="H7" s="251">
        <v>80174408</v>
      </c>
      <c r="I7" s="492">
        <v>71625029</v>
      </c>
    </row>
    <row r="8" spans="1:9" ht="15.5" x14ac:dyDescent="0.3">
      <c r="A8" s="138" t="s">
        <v>238</v>
      </c>
      <c r="B8" s="147" t="s">
        <v>239</v>
      </c>
      <c r="C8" s="187" t="s">
        <v>233</v>
      </c>
      <c r="D8" s="149">
        <v>48952.4</v>
      </c>
      <c r="E8" s="119">
        <v>45891</v>
      </c>
      <c r="F8" s="119">
        <v>40941</v>
      </c>
      <c r="G8" s="119">
        <v>40178</v>
      </c>
      <c r="H8" s="251">
        <v>43820</v>
      </c>
      <c r="I8" s="492">
        <v>44751</v>
      </c>
    </row>
    <row r="9" spans="1:9" ht="15.5" x14ac:dyDescent="0.3">
      <c r="A9" s="138" t="s">
        <v>240</v>
      </c>
      <c r="B9" s="147" t="s">
        <v>241</v>
      </c>
      <c r="C9" s="187" t="s">
        <v>233</v>
      </c>
      <c r="D9" s="149">
        <v>41138.5</v>
      </c>
      <c r="E9" s="119">
        <v>45765</v>
      </c>
      <c r="F9" s="119">
        <v>50593</v>
      </c>
      <c r="G9" s="119">
        <v>51358</v>
      </c>
      <c r="H9" s="251">
        <v>52070</v>
      </c>
      <c r="I9" s="492">
        <v>48552</v>
      </c>
    </row>
    <row r="10" spans="1:9" ht="15.5" x14ac:dyDescent="0.3">
      <c r="A10" s="138" t="s">
        <v>242</v>
      </c>
      <c r="B10" s="147" t="s">
        <v>243</v>
      </c>
      <c r="C10" s="187" t="s">
        <v>233</v>
      </c>
      <c r="D10" s="149">
        <v>125000</v>
      </c>
      <c r="E10" s="119">
        <v>131050</v>
      </c>
      <c r="F10" s="119">
        <v>136520</v>
      </c>
      <c r="G10" s="119">
        <v>136960</v>
      </c>
      <c r="H10" s="251">
        <v>140504</v>
      </c>
      <c r="I10" s="492">
        <v>147427</v>
      </c>
    </row>
    <row r="11" spans="1:9" ht="15.5" x14ac:dyDescent="0.3">
      <c r="A11" s="138" t="s">
        <v>244</v>
      </c>
      <c r="B11" s="147" t="s">
        <v>245</v>
      </c>
      <c r="C11" s="187" t="s">
        <v>233</v>
      </c>
      <c r="D11" s="149">
        <v>946.3</v>
      </c>
      <c r="E11" s="119">
        <v>1005</v>
      </c>
      <c r="F11" s="119">
        <v>2575</v>
      </c>
      <c r="G11" s="119">
        <v>2786</v>
      </c>
      <c r="H11" s="251">
        <v>2785</v>
      </c>
      <c r="I11" s="492">
        <v>2326</v>
      </c>
    </row>
    <row r="12" spans="1:9" ht="15.5" x14ac:dyDescent="0.3">
      <c r="A12" s="138" t="s">
        <v>246</v>
      </c>
      <c r="B12" s="147" t="s">
        <v>247</v>
      </c>
      <c r="C12" s="187" t="s">
        <v>233</v>
      </c>
      <c r="D12" s="149">
        <v>21653.200000000001</v>
      </c>
      <c r="E12" s="120">
        <v>20741</v>
      </c>
      <c r="F12" s="120">
        <v>21132</v>
      </c>
      <c r="G12" s="120">
        <v>17667</v>
      </c>
      <c r="H12" s="253">
        <v>18125</v>
      </c>
      <c r="I12" s="484">
        <v>19075</v>
      </c>
    </row>
    <row r="13" spans="1:9" ht="15.5" x14ac:dyDescent="0.3">
      <c r="A13" s="138" t="s">
        <v>248</v>
      </c>
      <c r="B13" s="144" t="s">
        <v>249</v>
      </c>
      <c r="C13" s="145"/>
      <c r="D13" s="150"/>
      <c r="E13" s="125"/>
      <c r="F13" s="125"/>
      <c r="G13" s="125"/>
      <c r="H13" s="192"/>
      <c r="I13" s="125"/>
    </row>
    <row r="14" spans="1:9" ht="15.5" x14ac:dyDescent="0.3">
      <c r="A14" s="138" t="s">
        <v>250</v>
      </c>
      <c r="B14" s="147" t="s">
        <v>251</v>
      </c>
      <c r="C14" s="187" t="s">
        <v>233</v>
      </c>
      <c r="D14" s="149">
        <v>297807.34000000003</v>
      </c>
      <c r="E14" s="119">
        <v>315928</v>
      </c>
      <c r="F14" s="119">
        <v>316129</v>
      </c>
      <c r="G14" s="119">
        <v>331317</v>
      </c>
      <c r="H14" s="251">
        <v>324847</v>
      </c>
      <c r="I14" s="492">
        <v>331071</v>
      </c>
    </row>
    <row r="15" spans="1:9" ht="15.5" x14ac:dyDescent="0.3">
      <c r="A15" s="138" t="s">
        <v>252</v>
      </c>
      <c r="B15" s="147" t="s">
        <v>253</v>
      </c>
      <c r="C15" s="187" t="s">
        <v>233</v>
      </c>
      <c r="D15" s="149">
        <v>68447918.099999994</v>
      </c>
      <c r="E15" s="119">
        <v>63630584</v>
      </c>
      <c r="F15" s="119">
        <v>63309577</v>
      </c>
      <c r="G15" s="119">
        <v>63455465</v>
      </c>
      <c r="H15" s="251">
        <v>79966361</v>
      </c>
      <c r="I15" s="492">
        <v>71408662</v>
      </c>
    </row>
    <row r="16" spans="1:9" ht="15.5" x14ac:dyDescent="0.3">
      <c r="A16" s="138" t="s">
        <v>254</v>
      </c>
      <c r="B16" s="147" t="s">
        <v>255</v>
      </c>
      <c r="C16" s="187" t="s">
        <v>233</v>
      </c>
      <c r="D16" s="149">
        <v>125000</v>
      </c>
      <c r="E16" s="120">
        <v>131050</v>
      </c>
      <c r="F16" s="120">
        <v>136520</v>
      </c>
      <c r="G16" s="120">
        <v>136960</v>
      </c>
      <c r="H16" s="253">
        <v>140504</v>
      </c>
      <c r="I16" s="484">
        <v>147427</v>
      </c>
    </row>
    <row r="17" spans="1:9" ht="15.5" x14ac:dyDescent="0.3">
      <c r="A17" s="138" t="s">
        <v>256</v>
      </c>
      <c r="B17" s="144" t="s">
        <v>257</v>
      </c>
      <c r="C17" s="145"/>
      <c r="D17" s="151"/>
      <c r="E17" s="125"/>
      <c r="F17" s="125"/>
      <c r="G17" s="125"/>
      <c r="H17" s="192"/>
      <c r="I17" s="125"/>
    </row>
    <row r="18" spans="1:9" ht="15.5" x14ac:dyDescent="0.3">
      <c r="A18" s="138" t="s">
        <v>258</v>
      </c>
      <c r="B18" s="152" t="s">
        <v>259</v>
      </c>
      <c r="C18" s="187" t="s">
        <v>233</v>
      </c>
      <c r="D18" s="154">
        <v>68686906.390000001</v>
      </c>
      <c r="E18" s="119">
        <v>63881232</v>
      </c>
      <c r="F18" s="119">
        <v>63566397</v>
      </c>
      <c r="G18" s="119">
        <v>63735089</v>
      </c>
      <c r="H18" s="251">
        <v>80236311</v>
      </c>
      <c r="I18" s="492">
        <v>71681011</v>
      </c>
    </row>
    <row r="19" spans="1:9" ht="15.5" x14ac:dyDescent="0.3">
      <c r="A19" s="138" t="s">
        <v>260</v>
      </c>
      <c r="B19" s="155" t="s">
        <v>261</v>
      </c>
      <c r="C19" s="190" t="s">
        <v>233</v>
      </c>
      <c r="D19" s="157">
        <v>183819.05</v>
      </c>
      <c r="E19" s="120">
        <v>196331</v>
      </c>
      <c r="F19" s="120">
        <v>195829</v>
      </c>
      <c r="G19" s="120">
        <v>188653</v>
      </c>
      <c r="H19" s="253">
        <v>195401</v>
      </c>
      <c r="I19" s="484">
        <v>206149</v>
      </c>
    </row>
    <row r="20" spans="1:9" ht="14" x14ac:dyDescent="0.3">
      <c r="A20" s="138" t="s">
        <v>262</v>
      </c>
      <c r="B20" s="158" t="s">
        <v>263</v>
      </c>
      <c r="C20" s="159">
        <v>0</v>
      </c>
      <c r="D20" s="160"/>
      <c r="E20" s="160"/>
      <c r="F20" s="160"/>
      <c r="G20" s="160"/>
      <c r="H20" s="160"/>
      <c r="I20" s="160"/>
    </row>
    <row r="21" spans="1:9" ht="15.5" x14ac:dyDescent="0.3">
      <c r="A21" s="138" t="s">
        <v>264</v>
      </c>
      <c r="B21" s="27" t="s">
        <v>229</v>
      </c>
      <c r="C21" s="28" t="s">
        <v>230</v>
      </c>
      <c r="D21" s="29">
        <v>2020</v>
      </c>
      <c r="E21" s="116">
        <v>2021</v>
      </c>
      <c r="F21" s="116">
        <v>2022</v>
      </c>
      <c r="G21" s="116">
        <v>2023</v>
      </c>
      <c r="H21" s="116">
        <v>2024</v>
      </c>
      <c r="I21" s="116">
        <v>2025</v>
      </c>
    </row>
    <row r="22" spans="1:9" ht="15.5" x14ac:dyDescent="0.3">
      <c r="A22" s="138" t="s">
        <v>265</v>
      </c>
      <c r="B22" s="161" t="s">
        <v>266</v>
      </c>
      <c r="C22" s="188" t="s">
        <v>233</v>
      </c>
      <c r="D22" s="143">
        <v>34783.160000000003</v>
      </c>
      <c r="E22" s="126">
        <v>32847</v>
      </c>
      <c r="F22" s="126">
        <v>32457</v>
      </c>
      <c r="G22" s="126">
        <v>30116</v>
      </c>
      <c r="H22" s="252">
        <v>28524</v>
      </c>
      <c r="I22" s="494">
        <v>22894</v>
      </c>
    </row>
    <row r="23" spans="1:9" ht="15.5" x14ac:dyDescent="0.3">
      <c r="A23" s="138" t="s">
        <v>267</v>
      </c>
      <c r="B23" s="144" t="s">
        <v>235</v>
      </c>
      <c r="C23" s="145"/>
      <c r="D23" s="146"/>
      <c r="E23" s="125"/>
      <c r="F23" s="125"/>
      <c r="G23" s="125"/>
      <c r="H23" s="192"/>
      <c r="I23" s="125"/>
    </row>
    <row r="24" spans="1:9" ht="15.5" x14ac:dyDescent="0.3">
      <c r="A24" s="138" t="s">
        <v>268</v>
      </c>
      <c r="B24" s="152" t="s">
        <v>237</v>
      </c>
      <c r="C24" s="187" t="s">
        <v>233</v>
      </c>
      <c r="D24" s="149">
        <v>6926.77</v>
      </c>
      <c r="E24" s="119">
        <v>7557</v>
      </c>
      <c r="F24" s="119">
        <v>6831</v>
      </c>
      <c r="G24" s="119">
        <v>4527</v>
      </c>
      <c r="H24" s="251">
        <v>3723</v>
      </c>
      <c r="I24" s="492">
        <v>17</v>
      </c>
    </row>
    <row r="25" spans="1:9" ht="15.5" x14ac:dyDescent="0.3">
      <c r="A25" s="138" t="s">
        <v>269</v>
      </c>
      <c r="B25" s="152" t="s">
        <v>239</v>
      </c>
      <c r="C25" s="187" t="s">
        <v>233</v>
      </c>
      <c r="D25" s="149">
        <v>25638.33</v>
      </c>
      <c r="E25" s="119">
        <v>22680</v>
      </c>
      <c r="F25" s="119">
        <v>18617</v>
      </c>
      <c r="G25" s="119">
        <v>18619</v>
      </c>
      <c r="H25" s="251">
        <v>18861</v>
      </c>
      <c r="I25" s="492">
        <v>17715</v>
      </c>
    </row>
    <row r="26" spans="1:9" ht="15.5" x14ac:dyDescent="0.3">
      <c r="A26" s="138" t="s">
        <v>270</v>
      </c>
      <c r="B26" s="152" t="s">
        <v>241</v>
      </c>
      <c r="C26" s="187" t="s">
        <v>233</v>
      </c>
      <c r="D26" s="149">
        <v>1955.46</v>
      </c>
      <c r="E26" s="119">
        <v>1967</v>
      </c>
      <c r="F26" s="119">
        <v>5946</v>
      </c>
      <c r="G26" s="119">
        <v>6011</v>
      </c>
      <c r="H26" s="251">
        <v>4838</v>
      </c>
      <c r="I26" s="492">
        <v>3646</v>
      </c>
    </row>
    <row r="27" spans="1:9" ht="15.5" x14ac:dyDescent="0.3">
      <c r="A27" s="138" t="s">
        <v>271</v>
      </c>
      <c r="B27" s="147" t="s">
        <v>245</v>
      </c>
      <c r="C27" s="187" t="s">
        <v>233</v>
      </c>
      <c r="D27" s="149">
        <v>36.6</v>
      </c>
      <c r="E27" s="117">
        <v>39</v>
      </c>
      <c r="F27" s="117">
        <v>44</v>
      </c>
      <c r="G27" s="117">
        <v>45</v>
      </c>
      <c r="H27" s="250">
        <v>45</v>
      </c>
      <c r="I27" s="490">
        <v>499</v>
      </c>
    </row>
    <row r="28" spans="1:9" ht="15.5" x14ac:dyDescent="0.3">
      <c r="A28" s="138" t="s">
        <v>272</v>
      </c>
      <c r="B28" s="147" t="s">
        <v>247</v>
      </c>
      <c r="C28" s="187" t="s">
        <v>233</v>
      </c>
      <c r="D28" s="149">
        <v>226</v>
      </c>
      <c r="E28" s="121">
        <v>605</v>
      </c>
      <c r="F28" s="120">
        <v>1019</v>
      </c>
      <c r="G28" s="121">
        <v>914</v>
      </c>
      <c r="H28" s="253">
        <v>1057</v>
      </c>
      <c r="I28" s="484">
        <v>1017</v>
      </c>
    </row>
    <row r="29" spans="1:9" ht="15.5" x14ac:dyDescent="0.3">
      <c r="A29" s="138" t="s">
        <v>273</v>
      </c>
      <c r="B29" s="144" t="s">
        <v>257</v>
      </c>
      <c r="C29" s="145"/>
      <c r="D29" s="151"/>
      <c r="E29" s="189"/>
      <c r="F29" s="189"/>
      <c r="G29" s="189"/>
      <c r="H29" s="189"/>
      <c r="I29" s="189"/>
    </row>
    <row r="30" spans="1:9" ht="15.5" x14ac:dyDescent="0.3">
      <c r="A30" s="138" t="s">
        <v>274</v>
      </c>
      <c r="B30" s="162" t="s">
        <v>259</v>
      </c>
      <c r="C30" s="187" t="s">
        <v>233</v>
      </c>
      <c r="D30" s="154">
        <v>14863.84</v>
      </c>
      <c r="E30" s="119">
        <v>8462</v>
      </c>
      <c r="F30" s="119">
        <v>14347</v>
      </c>
      <c r="G30" s="119">
        <v>13673</v>
      </c>
      <c r="H30" s="251">
        <v>11633</v>
      </c>
      <c r="I30" s="492">
        <v>6476</v>
      </c>
    </row>
    <row r="31" spans="1:9" ht="15.5" x14ac:dyDescent="0.3">
      <c r="A31" s="138" t="s">
        <v>275</v>
      </c>
      <c r="B31" s="155" t="s">
        <v>261</v>
      </c>
      <c r="C31" s="190" t="s">
        <v>233</v>
      </c>
      <c r="D31" s="157">
        <v>19919.32</v>
      </c>
      <c r="E31" s="120">
        <v>24386</v>
      </c>
      <c r="F31" s="120">
        <v>18109</v>
      </c>
      <c r="G31" s="120">
        <v>16444</v>
      </c>
      <c r="H31" s="253">
        <v>16891</v>
      </c>
      <c r="I31" s="484">
        <v>16418</v>
      </c>
    </row>
    <row r="32" spans="1:9" ht="15.5" x14ac:dyDescent="0.3">
      <c r="A32" s="138" t="s">
        <v>276</v>
      </c>
      <c r="B32" s="164" t="s">
        <v>277</v>
      </c>
      <c r="C32" s="165"/>
      <c r="D32" s="166"/>
      <c r="E32" s="166"/>
      <c r="F32" s="166"/>
      <c r="G32" s="166"/>
      <c r="H32" s="166"/>
      <c r="I32" s="166"/>
    </row>
    <row r="33" spans="1:9" ht="15.5" x14ac:dyDescent="0.3">
      <c r="A33" s="138" t="s">
        <v>278</v>
      </c>
      <c r="B33" s="167" t="s">
        <v>279</v>
      </c>
      <c r="C33" s="28" t="s">
        <v>230</v>
      </c>
      <c r="D33" s="116">
        <v>2020</v>
      </c>
      <c r="E33" s="116">
        <v>2021</v>
      </c>
      <c r="F33" s="116">
        <v>2022</v>
      </c>
      <c r="G33" s="116">
        <v>2023</v>
      </c>
      <c r="H33" s="116">
        <v>2024</v>
      </c>
      <c r="I33" s="116">
        <v>2025</v>
      </c>
    </row>
    <row r="34" spans="1:9" ht="15.5" x14ac:dyDescent="0.3">
      <c r="A34" s="138" t="s">
        <v>280</v>
      </c>
      <c r="B34" s="168" t="s">
        <v>281</v>
      </c>
      <c r="C34" s="191" t="s">
        <v>233</v>
      </c>
      <c r="D34" s="169">
        <v>68661354.620000005</v>
      </c>
      <c r="E34" s="126">
        <v>63859443</v>
      </c>
      <c r="F34" s="126">
        <v>63541232</v>
      </c>
      <c r="G34" s="126">
        <v>63682939</v>
      </c>
      <c r="H34" s="252">
        <v>80199056</v>
      </c>
      <c r="I34" s="494">
        <v>71671733</v>
      </c>
    </row>
    <row r="35" spans="1:9" ht="15.5" x14ac:dyDescent="0.3">
      <c r="A35" s="138" t="s">
        <v>282</v>
      </c>
      <c r="B35" s="170" t="s">
        <v>283</v>
      </c>
      <c r="C35" s="171"/>
      <c r="D35" s="172"/>
      <c r="E35" s="192"/>
      <c r="F35" s="192"/>
      <c r="G35" s="192"/>
      <c r="H35" s="192"/>
      <c r="I35" s="192"/>
    </row>
    <row r="36" spans="1:9" ht="15.5" x14ac:dyDescent="0.3">
      <c r="A36" s="138" t="s">
        <v>284</v>
      </c>
      <c r="B36" s="173" t="s">
        <v>237</v>
      </c>
      <c r="C36" s="187" t="s">
        <v>233</v>
      </c>
      <c r="D36" s="149">
        <v>68448926.819999993</v>
      </c>
      <c r="E36" s="119">
        <v>63631571</v>
      </c>
      <c r="F36" s="119">
        <v>63310983</v>
      </c>
      <c r="G36" s="119">
        <v>63457119</v>
      </c>
      <c r="H36" s="251">
        <v>79968017</v>
      </c>
      <c r="I36" s="492">
        <v>71408768</v>
      </c>
    </row>
    <row r="37" spans="1:9" ht="15.5" x14ac:dyDescent="0.3">
      <c r="A37" s="138" t="s">
        <v>285</v>
      </c>
      <c r="B37" s="173" t="s">
        <v>286</v>
      </c>
      <c r="C37" s="187" t="s">
        <v>233</v>
      </c>
      <c r="D37" s="149">
        <v>123750</v>
      </c>
      <c r="E37" s="119">
        <v>129740</v>
      </c>
      <c r="F37" s="119">
        <v>135155</v>
      </c>
      <c r="G37" s="119">
        <v>132851</v>
      </c>
      <c r="H37" s="251">
        <v>137800</v>
      </c>
      <c r="I37" s="492">
        <v>143956</v>
      </c>
    </row>
    <row r="38" spans="1:9" ht="31" x14ac:dyDescent="0.3">
      <c r="A38" s="138" t="s">
        <v>287</v>
      </c>
      <c r="B38" s="173" t="s">
        <v>288</v>
      </c>
      <c r="C38" s="187" t="s">
        <v>233</v>
      </c>
      <c r="D38" s="149">
        <v>17701.66</v>
      </c>
      <c r="E38" s="119">
        <v>19682</v>
      </c>
      <c r="F38" s="119">
        <v>18134</v>
      </c>
      <c r="G38" s="119">
        <v>16667</v>
      </c>
      <c r="H38" s="251">
        <v>15764</v>
      </c>
      <c r="I38" s="492">
        <v>14169</v>
      </c>
    </row>
    <row r="39" spans="1:9" ht="15.5" x14ac:dyDescent="0.3">
      <c r="A39" s="138" t="s">
        <v>289</v>
      </c>
      <c r="B39" s="173" t="s">
        <v>290</v>
      </c>
      <c r="C39" s="187" t="s">
        <v>233</v>
      </c>
      <c r="D39" s="149">
        <v>3498.15</v>
      </c>
      <c r="E39" s="119">
        <v>3567</v>
      </c>
      <c r="F39" s="119">
        <v>2272</v>
      </c>
      <c r="G39" s="119">
        <v>2752</v>
      </c>
      <c r="H39" s="251">
        <v>2421</v>
      </c>
      <c r="I39" s="492">
        <v>24197</v>
      </c>
    </row>
    <row r="40" spans="1:9" ht="15.5" x14ac:dyDescent="0.3">
      <c r="A40" s="138" t="s">
        <v>291</v>
      </c>
      <c r="B40" s="173" t="s">
        <v>292</v>
      </c>
      <c r="C40" s="187" t="s">
        <v>233</v>
      </c>
      <c r="D40" s="149">
        <v>67478</v>
      </c>
      <c r="E40" s="120">
        <v>74883</v>
      </c>
      <c r="F40" s="120">
        <v>74688</v>
      </c>
      <c r="G40" s="120">
        <v>73299</v>
      </c>
      <c r="H40" s="253">
        <v>74712</v>
      </c>
      <c r="I40" s="484">
        <v>80643</v>
      </c>
    </row>
    <row r="41" spans="1:9" ht="15.5" x14ac:dyDescent="0.3">
      <c r="A41" s="138" t="s">
        <v>293</v>
      </c>
      <c r="B41" s="144" t="s">
        <v>249</v>
      </c>
      <c r="C41" s="145"/>
      <c r="D41" s="151"/>
      <c r="E41" s="125"/>
      <c r="F41" s="125"/>
      <c r="G41" s="125"/>
      <c r="H41" s="192"/>
      <c r="I41" s="125"/>
    </row>
    <row r="42" spans="1:9" ht="15.5" x14ac:dyDescent="0.3">
      <c r="A42" s="138" t="s">
        <v>294</v>
      </c>
      <c r="B42" s="147" t="s">
        <v>295</v>
      </c>
      <c r="C42" s="187" t="s">
        <v>233</v>
      </c>
      <c r="D42" s="149">
        <v>89758.02</v>
      </c>
      <c r="E42" s="119">
        <v>99203</v>
      </c>
      <c r="F42" s="119">
        <v>96571</v>
      </c>
      <c r="G42" s="119">
        <v>94694</v>
      </c>
      <c r="H42" s="251">
        <v>95063</v>
      </c>
      <c r="I42" s="492">
        <v>120889</v>
      </c>
    </row>
    <row r="43" spans="1:9" ht="15.5" x14ac:dyDescent="0.3">
      <c r="A43" s="138" t="s">
        <v>296</v>
      </c>
      <c r="B43" s="147" t="s">
        <v>253</v>
      </c>
      <c r="C43" s="187" t="s">
        <v>233</v>
      </c>
      <c r="D43" s="149">
        <v>68447846.599999994</v>
      </c>
      <c r="E43" s="119">
        <v>63630500</v>
      </c>
      <c r="F43" s="119">
        <v>63309506</v>
      </c>
      <c r="G43" s="119">
        <v>63455394</v>
      </c>
      <c r="H43" s="251">
        <v>79966299</v>
      </c>
      <c r="I43" s="492">
        <v>71407795</v>
      </c>
    </row>
    <row r="44" spans="1:9" ht="15.5" x14ac:dyDescent="0.3">
      <c r="A44" s="138" t="s">
        <v>297</v>
      </c>
      <c r="B44" s="147" t="s">
        <v>255</v>
      </c>
      <c r="C44" s="187" t="s">
        <v>233</v>
      </c>
      <c r="D44" s="149">
        <v>123750</v>
      </c>
      <c r="E44" s="120">
        <v>129740</v>
      </c>
      <c r="F44" s="120">
        <v>135155</v>
      </c>
      <c r="G44" s="120">
        <v>132851</v>
      </c>
      <c r="H44" s="253">
        <v>137694</v>
      </c>
      <c r="I44" s="484">
        <v>143049</v>
      </c>
    </row>
    <row r="45" spans="1:9" ht="15.5" x14ac:dyDescent="0.3">
      <c r="A45" s="138" t="s">
        <v>298</v>
      </c>
      <c r="B45" s="144" t="s">
        <v>257</v>
      </c>
      <c r="C45" s="145"/>
      <c r="D45" s="151"/>
      <c r="E45" s="125"/>
      <c r="F45" s="125"/>
      <c r="G45" s="125"/>
      <c r="H45" s="192"/>
      <c r="I45" s="125"/>
    </row>
    <row r="46" spans="1:9" ht="15.5" x14ac:dyDescent="0.3">
      <c r="A46" s="138" t="s">
        <v>299</v>
      </c>
      <c r="B46" s="152" t="s">
        <v>259</v>
      </c>
      <c r="C46" s="187" t="s">
        <v>233</v>
      </c>
      <c r="D46" s="154">
        <v>68517720.560000002</v>
      </c>
      <c r="E46" s="119">
        <v>63707852</v>
      </c>
      <c r="F46" s="119">
        <v>63387224</v>
      </c>
      <c r="G46" s="119">
        <v>63532796</v>
      </c>
      <c r="H46" s="639">
        <v>80045263</v>
      </c>
      <c r="I46" s="640">
        <v>71513599</v>
      </c>
    </row>
    <row r="47" spans="1:9" ht="15.5" x14ac:dyDescent="0.3">
      <c r="A47" s="138" t="s">
        <v>300</v>
      </c>
      <c r="B47" s="173" t="s">
        <v>261</v>
      </c>
      <c r="C47" s="190" t="s">
        <v>233</v>
      </c>
      <c r="D47" s="157">
        <v>143634.06</v>
      </c>
      <c r="E47" s="120">
        <v>151592</v>
      </c>
      <c r="F47" s="120">
        <v>154008</v>
      </c>
      <c r="G47" s="120">
        <v>150064</v>
      </c>
      <c r="H47" s="253">
        <v>153793</v>
      </c>
      <c r="I47" s="484">
        <v>158134</v>
      </c>
    </row>
    <row r="48" spans="1:9" ht="15.5" x14ac:dyDescent="0.3">
      <c r="A48" s="138" t="s">
        <v>301</v>
      </c>
      <c r="B48" s="168" t="s">
        <v>302</v>
      </c>
      <c r="C48" s="188" t="s">
        <v>233</v>
      </c>
      <c r="D48" s="143">
        <v>3420.39</v>
      </c>
      <c r="E48" s="193">
        <v>2973</v>
      </c>
      <c r="F48" s="193">
        <v>3011</v>
      </c>
      <c r="G48" s="193">
        <v>3326</v>
      </c>
      <c r="H48" s="254">
        <v>3293</v>
      </c>
      <c r="I48" s="495">
        <v>3571</v>
      </c>
    </row>
    <row r="49" spans="1:10" ht="15.5" x14ac:dyDescent="0.3">
      <c r="A49" s="138" t="s">
        <v>303</v>
      </c>
      <c r="B49" s="144" t="s">
        <v>257</v>
      </c>
      <c r="C49" s="145"/>
      <c r="D49" s="151"/>
      <c r="E49" s="125"/>
      <c r="F49" s="125"/>
      <c r="G49" s="125"/>
      <c r="H49" s="192"/>
      <c r="I49" s="125"/>
    </row>
    <row r="50" spans="1:10" ht="15.5" x14ac:dyDescent="0.3">
      <c r="A50" s="138" t="s">
        <v>304</v>
      </c>
      <c r="B50" s="152" t="s">
        <v>259</v>
      </c>
      <c r="C50" s="187" t="s">
        <v>233</v>
      </c>
      <c r="D50" s="154">
        <v>45.7</v>
      </c>
      <c r="E50" s="117">
        <v>45</v>
      </c>
      <c r="F50" s="117">
        <v>38</v>
      </c>
      <c r="G50" s="117">
        <v>151</v>
      </c>
      <c r="H50" s="250">
        <v>127</v>
      </c>
      <c r="I50" s="490">
        <v>304</v>
      </c>
    </row>
    <row r="51" spans="1:10" ht="15.5" x14ac:dyDescent="0.3">
      <c r="A51" s="138" t="s">
        <v>305</v>
      </c>
      <c r="B51" s="155" t="s">
        <v>261</v>
      </c>
      <c r="C51" s="190" t="s">
        <v>233</v>
      </c>
      <c r="D51" s="157">
        <v>3374.69</v>
      </c>
      <c r="E51" s="120">
        <v>2928</v>
      </c>
      <c r="F51" s="120">
        <v>2973</v>
      </c>
      <c r="G51" s="120">
        <v>3175</v>
      </c>
      <c r="H51" s="253">
        <v>3166</v>
      </c>
      <c r="I51" s="484">
        <v>3267</v>
      </c>
    </row>
    <row r="52" spans="1:10" ht="15.5" x14ac:dyDescent="0.35">
      <c r="A52" s="138" t="s">
        <v>306</v>
      </c>
      <c r="B52" s="96"/>
      <c r="C52" s="97"/>
      <c r="D52" s="175"/>
      <c r="E52" s="175"/>
      <c r="F52" s="175"/>
      <c r="G52" s="175"/>
      <c r="H52" s="175"/>
      <c r="I52" s="175"/>
    </row>
    <row r="53" spans="1:10" ht="15.5" x14ac:dyDescent="0.3">
      <c r="A53" s="138" t="s">
        <v>307</v>
      </c>
      <c r="B53" s="176" t="s">
        <v>308</v>
      </c>
      <c r="C53" s="116" t="s">
        <v>230</v>
      </c>
      <c r="D53" s="177">
        <v>2020</v>
      </c>
      <c r="E53" s="116">
        <v>2021</v>
      </c>
      <c r="F53" s="116">
        <v>2022</v>
      </c>
      <c r="G53" s="116">
        <v>2023</v>
      </c>
      <c r="H53" s="116">
        <v>2024</v>
      </c>
      <c r="I53" s="116">
        <v>2025</v>
      </c>
    </row>
    <row r="54" spans="1:10" ht="15.5" x14ac:dyDescent="0.3">
      <c r="A54" s="138" t="s">
        <v>309</v>
      </c>
      <c r="B54" s="144" t="s">
        <v>310</v>
      </c>
      <c r="C54" s="191" t="s">
        <v>233</v>
      </c>
      <c r="D54" s="169">
        <v>68870725.430000007</v>
      </c>
      <c r="E54" s="126">
        <v>64077562</v>
      </c>
      <c r="F54" s="126">
        <v>63762226</v>
      </c>
      <c r="G54" s="126">
        <v>63923742</v>
      </c>
      <c r="H54" s="252">
        <v>80431713</v>
      </c>
      <c r="I54" s="494">
        <v>71887154</v>
      </c>
    </row>
    <row r="55" spans="1:10" ht="15.5" x14ac:dyDescent="0.3">
      <c r="A55" s="138" t="s">
        <v>311</v>
      </c>
      <c r="B55" s="152" t="s">
        <v>312</v>
      </c>
      <c r="C55" s="187" t="s">
        <v>233</v>
      </c>
      <c r="D55" s="149">
        <v>68596920.489999995</v>
      </c>
      <c r="E55" s="119">
        <v>63786684</v>
      </c>
      <c r="F55" s="119">
        <v>63456373</v>
      </c>
      <c r="G55" s="119">
        <v>63623401</v>
      </c>
      <c r="H55" s="251">
        <v>80132524</v>
      </c>
      <c r="I55" s="492">
        <v>71669151</v>
      </c>
    </row>
    <row r="56" spans="1:10" ht="15.5" x14ac:dyDescent="0.3">
      <c r="A56" s="138" t="s">
        <v>313</v>
      </c>
      <c r="B56" s="152" t="s">
        <v>314</v>
      </c>
      <c r="C56" s="187" t="s">
        <v>233</v>
      </c>
      <c r="D56" s="149">
        <v>11395.44</v>
      </c>
      <c r="E56" s="119">
        <v>11164</v>
      </c>
      <c r="F56" s="119">
        <v>11455</v>
      </c>
      <c r="G56" s="119">
        <v>10755</v>
      </c>
      <c r="H56" s="251">
        <v>9924</v>
      </c>
      <c r="I56" s="492">
        <v>9880</v>
      </c>
    </row>
    <row r="57" spans="1:10" ht="15.5" x14ac:dyDescent="0.3">
      <c r="A57" s="138" t="s">
        <v>315</v>
      </c>
      <c r="B57" s="147" t="s">
        <v>316</v>
      </c>
      <c r="C57" s="187" t="s">
        <v>233</v>
      </c>
      <c r="D57" s="149">
        <v>131345.67000000001</v>
      </c>
      <c r="E57" s="119">
        <v>143824</v>
      </c>
      <c r="F57" s="119">
        <v>147990</v>
      </c>
      <c r="G57" s="119">
        <v>145678</v>
      </c>
      <c r="H57" s="251">
        <v>141982</v>
      </c>
      <c r="I57" s="492">
        <v>54297</v>
      </c>
    </row>
    <row r="58" spans="1:10" ht="15.5" x14ac:dyDescent="0.3">
      <c r="A58" s="138" t="s">
        <v>317</v>
      </c>
      <c r="B58" s="147" t="s">
        <v>255</v>
      </c>
      <c r="C58" s="187" t="s">
        <v>233</v>
      </c>
      <c r="D58" s="149">
        <v>125000</v>
      </c>
      <c r="E58" s="119">
        <v>131050</v>
      </c>
      <c r="F58" s="119">
        <v>136520</v>
      </c>
      <c r="G58" s="119">
        <v>136960</v>
      </c>
      <c r="H58" s="251">
        <v>140516</v>
      </c>
      <c r="I58" s="492">
        <v>147439</v>
      </c>
      <c r="J58" s="178"/>
    </row>
    <row r="59" spans="1:10" ht="15.5" x14ac:dyDescent="0.3">
      <c r="A59" s="138" t="s">
        <v>318</v>
      </c>
      <c r="B59" s="147" t="s">
        <v>319</v>
      </c>
      <c r="C59" s="187" t="s">
        <v>233</v>
      </c>
      <c r="D59" s="149">
        <v>6063.82</v>
      </c>
      <c r="E59" s="120">
        <v>4841</v>
      </c>
      <c r="F59" s="120">
        <v>9888</v>
      </c>
      <c r="G59" s="120">
        <v>6948</v>
      </c>
      <c r="H59" s="253">
        <v>6766</v>
      </c>
      <c r="I59" s="484">
        <v>6387</v>
      </c>
    </row>
    <row r="60" spans="1:10" ht="15.5" x14ac:dyDescent="0.3">
      <c r="A60" s="138" t="s">
        <v>320</v>
      </c>
      <c r="B60" s="144" t="s">
        <v>321</v>
      </c>
      <c r="C60" s="145"/>
      <c r="D60" s="179"/>
      <c r="E60" s="125"/>
      <c r="F60" s="125"/>
      <c r="G60" s="125"/>
      <c r="H60" s="192"/>
      <c r="I60" s="125"/>
    </row>
    <row r="61" spans="1:10" ht="15.5" x14ac:dyDescent="0.3">
      <c r="A61" s="138" t="s">
        <v>322</v>
      </c>
      <c r="B61" s="180" t="s">
        <v>323</v>
      </c>
      <c r="C61" s="194" t="s">
        <v>233</v>
      </c>
      <c r="D61" s="154">
        <v>209370.82</v>
      </c>
      <c r="E61" s="195">
        <v>218119</v>
      </c>
      <c r="F61" s="195">
        <v>220994</v>
      </c>
      <c r="G61" s="195">
        <v>240803</v>
      </c>
      <c r="H61" s="590">
        <v>232657</v>
      </c>
      <c r="I61" s="496">
        <v>215427</v>
      </c>
    </row>
    <row r="62" spans="1:10" ht="15.5" x14ac:dyDescent="0.3">
      <c r="A62" s="138" t="s">
        <v>324</v>
      </c>
      <c r="B62" s="182" t="s">
        <v>325</v>
      </c>
      <c r="C62" s="190" t="s">
        <v>233</v>
      </c>
      <c r="D62" s="157">
        <v>31362.76</v>
      </c>
      <c r="E62" s="120">
        <v>29875</v>
      </c>
      <c r="F62" s="120">
        <v>29446</v>
      </c>
      <c r="G62" s="120">
        <v>26790</v>
      </c>
      <c r="H62" s="253">
        <v>25231</v>
      </c>
      <c r="I62" s="484">
        <v>19323</v>
      </c>
    </row>
    <row r="63" spans="1:10" ht="15.5" x14ac:dyDescent="0.3">
      <c r="A63" s="138" t="s">
        <v>326</v>
      </c>
      <c r="B63" s="170" t="s">
        <v>327</v>
      </c>
      <c r="C63" s="171"/>
      <c r="D63" s="184"/>
      <c r="E63" s="184"/>
      <c r="F63" s="184"/>
      <c r="G63" s="184"/>
      <c r="H63" s="179"/>
      <c r="I63" s="179"/>
    </row>
    <row r="64" spans="1:10" ht="15.5" x14ac:dyDescent="0.3">
      <c r="A64" s="138" t="s">
        <v>328</v>
      </c>
      <c r="B64" s="180" t="s">
        <v>329</v>
      </c>
      <c r="C64" s="187" t="s">
        <v>233</v>
      </c>
      <c r="D64" s="559">
        <v>16.5779</v>
      </c>
      <c r="E64" s="559">
        <v>18.055710000000001</v>
      </c>
      <c r="F64" s="559">
        <v>18.272770000000001</v>
      </c>
      <c r="G64" s="559">
        <v>22.343</v>
      </c>
      <c r="H64" s="591">
        <v>23.928999999999998</v>
      </c>
      <c r="I64" s="560">
        <v>28.983000000000001</v>
      </c>
    </row>
    <row r="65" spans="1:9" ht="15.5" x14ac:dyDescent="0.3">
      <c r="A65" s="138" t="s">
        <v>330</v>
      </c>
      <c r="B65" s="532" t="s">
        <v>331</v>
      </c>
      <c r="C65" s="190" t="s">
        <v>233</v>
      </c>
      <c r="D65" s="157">
        <v>3581564.9</v>
      </c>
      <c r="E65" s="157">
        <v>3935063.11</v>
      </c>
      <c r="F65" s="157">
        <v>3978464.15</v>
      </c>
      <c r="G65" s="157">
        <v>3928414.32</v>
      </c>
      <c r="H65" s="253">
        <v>4077213</v>
      </c>
      <c r="I65" s="484">
        <v>4448746.2659999998</v>
      </c>
    </row>
  </sheetData>
  <mergeCells count="1">
    <mergeCell ref="B3:I3"/>
  </mergeCells>
  <hyperlinks>
    <hyperlink ref="B2" location="Content!A1" display="Водные ресурсы" xr:uid="{6D228753-7CDD-864B-93C6-21EAF84925DD}"/>
  </hyperlinks>
  <pageMargins left="0.7" right="0.7" top="0.75" bottom="0.75" header="0.3" footer="0.3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632149F-3965-B44B-ABAE-51C3E7140391}">
  <dimension ref="A1:P224"/>
  <sheetViews>
    <sheetView showGridLines="0" topLeftCell="B53" zoomScale="79" zoomScaleNormal="85" workbookViewId="0">
      <selection activeCell="C55" sqref="C55"/>
    </sheetView>
  </sheetViews>
  <sheetFormatPr defaultColWidth="8.58203125" defaultRowHeight="14" x14ac:dyDescent="0.3"/>
  <cols>
    <col min="1" max="1" width="5.08203125" style="22" customWidth="1"/>
    <col min="2" max="2" width="75.5" style="23" customWidth="1"/>
    <col min="3" max="3" width="31.58203125" style="24" customWidth="1"/>
    <col min="4" max="8" width="25.5" style="24" customWidth="1"/>
    <col min="9" max="9" width="25.5" style="601" customWidth="1"/>
    <col min="10" max="12" width="8.58203125" style="24"/>
    <col min="13" max="13" width="11.5" style="24" bestFit="1" customWidth="1"/>
    <col min="14" max="14" width="8.58203125" style="24"/>
    <col min="15" max="16" width="8.83203125" style="24" bestFit="1" customWidth="1"/>
    <col min="17" max="16384" width="8.58203125" style="24"/>
  </cols>
  <sheetData>
    <row r="1" spans="1:13" s="21" customFormat="1" ht="78" customHeight="1" x14ac:dyDescent="0.3">
      <c r="A1" s="19">
        <v>1</v>
      </c>
      <c r="B1" s="20">
        <v>2</v>
      </c>
      <c r="C1" s="20">
        <v>3</v>
      </c>
      <c r="D1" s="20">
        <v>4</v>
      </c>
      <c r="E1" s="20">
        <v>4</v>
      </c>
      <c r="F1" s="20">
        <v>5</v>
      </c>
      <c r="G1" s="20">
        <v>6</v>
      </c>
      <c r="H1" s="20">
        <v>7</v>
      </c>
      <c r="I1" s="600">
        <v>7</v>
      </c>
    </row>
    <row r="2" spans="1:13" ht="18.5" x14ac:dyDescent="0.3">
      <c r="A2" s="22" t="s">
        <v>332</v>
      </c>
      <c r="B2" s="13" t="s">
        <v>116</v>
      </c>
      <c r="C2" s="1"/>
      <c r="D2" s="25"/>
      <c r="E2" s="25"/>
      <c r="F2" s="25"/>
      <c r="G2" s="25"/>
      <c r="H2" s="25"/>
      <c r="I2" s="602"/>
    </row>
    <row r="3" spans="1:13" ht="33.65" customHeight="1" x14ac:dyDescent="0.3">
      <c r="A3" s="22" t="s">
        <v>333</v>
      </c>
      <c r="B3" s="657" t="s">
        <v>334</v>
      </c>
      <c r="C3" s="657"/>
      <c r="D3" s="657"/>
      <c r="E3" s="657"/>
      <c r="F3" s="657"/>
      <c r="G3" s="657"/>
      <c r="H3" s="657"/>
      <c r="I3" s="657"/>
    </row>
    <row r="4" spans="1:13" s="31" customFormat="1" ht="15.5" x14ac:dyDescent="0.3">
      <c r="A4" s="22" t="s">
        <v>335</v>
      </c>
      <c r="B4" s="27" t="s">
        <v>336</v>
      </c>
      <c r="C4" s="28" t="s">
        <v>230</v>
      </c>
      <c r="D4" s="29">
        <v>2020</v>
      </c>
      <c r="E4" s="29">
        <v>2021</v>
      </c>
      <c r="F4" s="29">
        <v>2022</v>
      </c>
      <c r="G4" s="29">
        <v>2023</v>
      </c>
      <c r="H4" s="29">
        <v>2024</v>
      </c>
      <c r="I4" s="29">
        <v>2025</v>
      </c>
      <c r="J4" s="30"/>
      <c r="K4" s="30"/>
      <c r="L4" s="30"/>
      <c r="M4" s="30"/>
    </row>
    <row r="5" spans="1:13" s="31" customFormat="1" ht="15.5" x14ac:dyDescent="0.3">
      <c r="A5" s="22" t="s">
        <v>337</v>
      </c>
      <c r="B5" s="32" t="s">
        <v>338</v>
      </c>
      <c r="C5" s="33" t="s">
        <v>339</v>
      </c>
      <c r="D5" s="34">
        <v>66.857422402808595</v>
      </c>
      <c r="E5" s="111">
        <v>72.239999999999995</v>
      </c>
      <c r="F5" s="111">
        <v>60.7</v>
      </c>
      <c r="G5" s="111">
        <v>59.82</v>
      </c>
      <c r="H5" s="592">
        <v>57.84</v>
      </c>
      <c r="I5" s="485">
        <v>61.9</v>
      </c>
      <c r="J5" s="30"/>
      <c r="K5" s="30"/>
      <c r="L5" s="30"/>
      <c r="M5" s="30"/>
    </row>
    <row r="6" spans="1:13" s="31" customFormat="1" ht="15.5" x14ac:dyDescent="0.4">
      <c r="A6" s="31" t="s">
        <v>340</v>
      </c>
      <c r="B6" s="35" t="s">
        <v>341</v>
      </c>
      <c r="C6" s="36" t="s">
        <v>339</v>
      </c>
      <c r="D6" s="37">
        <v>56.287422402808602</v>
      </c>
      <c r="E6" s="113">
        <v>61.59</v>
      </c>
      <c r="F6" s="113">
        <v>50.57</v>
      </c>
      <c r="G6" s="113">
        <v>49.81</v>
      </c>
      <c r="H6" s="593">
        <v>48.38</v>
      </c>
      <c r="I6" s="486">
        <v>52.1</v>
      </c>
      <c r="J6" s="30"/>
      <c r="K6" s="30"/>
      <c r="L6" s="30"/>
      <c r="M6" s="30"/>
    </row>
    <row r="7" spans="1:13" s="31" customFormat="1" ht="15.5" x14ac:dyDescent="0.35">
      <c r="A7" s="38" t="s">
        <v>342</v>
      </c>
      <c r="B7" s="39" t="s">
        <v>343</v>
      </c>
      <c r="C7" s="40"/>
      <c r="D7" s="41"/>
      <c r="E7" s="108"/>
      <c r="F7" s="108"/>
      <c r="G7" s="108"/>
      <c r="H7" s="109"/>
      <c r="I7" s="109"/>
      <c r="J7" s="30"/>
      <c r="K7" s="30"/>
      <c r="L7" s="30"/>
      <c r="M7" s="30"/>
    </row>
    <row r="8" spans="1:13" ht="14.5" x14ac:dyDescent="0.35">
      <c r="A8" s="12" t="s">
        <v>344</v>
      </c>
      <c r="B8" s="43" t="s">
        <v>345</v>
      </c>
      <c r="C8" s="44" t="s">
        <v>339</v>
      </c>
      <c r="D8" s="45">
        <v>42.79993356916772</v>
      </c>
      <c r="E8" s="114">
        <v>45.53</v>
      </c>
      <c r="F8" s="114">
        <v>45.91</v>
      </c>
      <c r="G8" s="114">
        <v>45.85</v>
      </c>
      <c r="H8" s="594">
        <v>44.13</v>
      </c>
      <c r="I8" s="487">
        <v>47.71</v>
      </c>
    </row>
    <row r="9" spans="1:13" x14ac:dyDescent="0.3">
      <c r="A9" s="31" t="s">
        <v>346</v>
      </c>
      <c r="B9" s="43" t="s">
        <v>347</v>
      </c>
      <c r="C9" s="44" t="s">
        <v>339</v>
      </c>
      <c r="D9" s="45">
        <v>12.929654949282938</v>
      </c>
      <c r="E9" s="112">
        <v>15.28</v>
      </c>
      <c r="F9" s="112">
        <v>4.24</v>
      </c>
      <c r="G9" s="112">
        <v>3.66</v>
      </c>
      <c r="H9" s="584">
        <v>3.95</v>
      </c>
      <c r="I9" s="488">
        <v>4.0999999999999996</v>
      </c>
    </row>
    <row r="10" spans="1:13" x14ac:dyDescent="0.3">
      <c r="A10" s="22" t="s">
        <v>348</v>
      </c>
      <c r="B10" s="43" t="s">
        <v>349</v>
      </c>
      <c r="C10" s="44" t="s">
        <v>339</v>
      </c>
      <c r="D10" s="46">
        <v>0.55778130435796369</v>
      </c>
      <c r="E10" s="112">
        <v>0.79</v>
      </c>
      <c r="F10" s="112">
        <v>0.43</v>
      </c>
      <c r="G10" s="112">
        <v>0.3</v>
      </c>
      <c r="H10" s="584">
        <v>0.3</v>
      </c>
      <c r="I10" s="488">
        <v>0.3</v>
      </c>
    </row>
    <row r="11" spans="1:13" x14ac:dyDescent="0.3">
      <c r="B11" s="43" t="s">
        <v>350</v>
      </c>
      <c r="C11" s="44" t="s">
        <v>339</v>
      </c>
      <c r="D11" s="37"/>
      <c r="E11" s="115"/>
      <c r="F11" s="115"/>
      <c r="G11" s="115">
        <v>2E-3</v>
      </c>
      <c r="H11" s="583">
        <v>3.0000000000000001E-3</v>
      </c>
      <c r="I11" s="489">
        <v>1E-3</v>
      </c>
    </row>
    <row r="12" spans="1:13" s="31" customFormat="1" ht="15.5" x14ac:dyDescent="0.35">
      <c r="A12" s="22" t="s">
        <v>351</v>
      </c>
      <c r="B12" s="47" t="s">
        <v>352</v>
      </c>
      <c r="C12" s="48"/>
      <c r="E12" s="109"/>
      <c r="F12" s="109"/>
      <c r="G12" s="109"/>
      <c r="H12" s="109"/>
      <c r="I12" s="605"/>
    </row>
    <row r="13" spans="1:13" x14ac:dyDescent="0.3">
      <c r="A13" s="22" t="s">
        <v>353</v>
      </c>
      <c r="B13" s="49" t="s">
        <v>354</v>
      </c>
      <c r="C13" s="44" t="s">
        <v>339</v>
      </c>
      <c r="D13" s="50">
        <v>4.0843369999999997</v>
      </c>
      <c r="E13" s="114">
        <v>4.3099999999999996</v>
      </c>
      <c r="F13" s="114">
        <v>2.8</v>
      </c>
      <c r="G13" s="114">
        <v>3.44</v>
      </c>
      <c r="H13" s="594">
        <v>3.98</v>
      </c>
      <c r="I13" s="487">
        <v>3.9</v>
      </c>
    </row>
    <row r="14" spans="1:13" x14ac:dyDescent="0.3">
      <c r="A14" s="31" t="s">
        <v>355</v>
      </c>
      <c r="B14" s="51" t="s">
        <v>356</v>
      </c>
      <c r="C14" s="44" t="s">
        <v>339</v>
      </c>
      <c r="D14" s="46">
        <v>6.160629000000001</v>
      </c>
      <c r="E14" s="112">
        <v>6.13</v>
      </c>
      <c r="F14" s="112">
        <v>5.18</v>
      </c>
      <c r="G14" s="112">
        <v>5.09</v>
      </c>
      <c r="H14" s="584">
        <v>4.9400000000000004</v>
      </c>
      <c r="I14" s="488">
        <v>5.3</v>
      </c>
    </row>
    <row r="15" spans="1:13" x14ac:dyDescent="0.3">
      <c r="A15" s="22" t="s">
        <v>357</v>
      </c>
      <c r="B15" s="51" t="s">
        <v>358</v>
      </c>
      <c r="C15" s="44" t="s">
        <v>339</v>
      </c>
      <c r="D15" s="46">
        <v>0.166023</v>
      </c>
      <c r="E15" s="112">
        <v>0.17</v>
      </c>
      <c r="F15" s="112">
        <v>0.1</v>
      </c>
      <c r="G15" s="112">
        <v>0.1</v>
      </c>
      <c r="H15" s="584">
        <v>0.14000000000000001</v>
      </c>
      <c r="I15" s="488">
        <v>0.2</v>
      </c>
    </row>
    <row r="16" spans="1:13" x14ac:dyDescent="0.3">
      <c r="A16" s="22" t="s">
        <v>359</v>
      </c>
      <c r="B16" s="51" t="s">
        <v>360</v>
      </c>
      <c r="C16" s="44" t="s">
        <v>339</v>
      </c>
      <c r="D16" s="46">
        <v>4.5093238285999995</v>
      </c>
      <c r="E16" s="112">
        <v>7.37</v>
      </c>
      <c r="F16" s="112">
        <v>5.13</v>
      </c>
      <c r="G16" s="112">
        <v>3.69</v>
      </c>
      <c r="H16" s="584">
        <v>3.94</v>
      </c>
      <c r="I16" s="488">
        <v>4.0999999999999996</v>
      </c>
    </row>
    <row r="17" spans="1:16" x14ac:dyDescent="0.3">
      <c r="A17" s="22" t="s">
        <v>361</v>
      </c>
      <c r="B17" s="51" t="s">
        <v>362</v>
      </c>
      <c r="C17" s="44" t="s">
        <v>339</v>
      </c>
      <c r="D17" s="46">
        <v>9.1999999999999998E-2</v>
      </c>
      <c r="E17" s="112">
        <v>0.11</v>
      </c>
      <c r="F17" s="112">
        <v>0.09</v>
      </c>
      <c r="G17" s="112">
        <v>0.12</v>
      </c>
      <c r="H17" s="584">
        <v>0.12</v>
      </c>
      <c r="I17" s="488">
        <v>0.13</v>
      </c>
    </row>
    <row r="18" spans="1:16" x14ac:dyDescent="0.3">
      <c r="A18" s="22" t="s">
        <v>363</v>
      </c>
      <c r="B18" s="51" t="s">
        <v>364</v>
      </c>
      <c r="C18" s="44" t="s">
        <v>339</v>
      </c>
      <c r="D18" s="46">
        <v>26.252765834393117</v>
      </c>
      <c r="E18" s="112">
        <v>30.73</v>
      </c>
      <c r="F18" s="112">
        <v>30.67</v>
      </c>
      <c r="G18" s="112">
        <v>30.4</v>
      </c>
      <c r="H18" s="584">
        <v>29.73</v>
      </c>
      <c r="I18" s="488">
        <v>32.11</v>
      </c>
    </row>
    <row r="19" spans="1:16" x14ac:dyDescent="0.3">
      <c r="A19" s="22" t="s">
        <v>365</v>
      </c>
      <c r="B19" s="51" t="s">
        <v>366</v>
      </c>
      <c r="C19" s="44" t="s">
        <v>339</v>
      </c>
      <c r="D19" s="46">
        <v>2.571361</v>
      </c>
      <c r="E19" s="112">
        <v>1.87</v>
      </c>
      <c r="F19" s="112">
        <v>1.9</v>
      </c>
      <c r="G19" s="112">
        <v>2.0299999999999998</v>
      </c>
      <c r="H19" s="584">
        <v>2.17</v>
      </c>
      <c r="I19" s="488">
        <v>2.74</v>
      </c>
    </row>
    <row r="20" spans="1:16" x14ac:dyDescent="0.3">
      <c r="A20" s="22" t="s">
        <v>367</v>
      </c>
      <c r="B20" s="51" t="s">
        <v>368</v>
      </c>
      <c r="C20" s="44" t="s">
        <v>339</v>
      </c>
      <c r="D20" s="46">
        <v>0</v>
      </c>
      <c r="E20" s="112">
        <v>2.2799999999999998</v>
      </c>
      <c r="F20" s="112">
        <v>2.23</v>
      </c>
      <c r="G20" s="112">
        <v>2.25</v>
      </c>
      <c r="H20" s="584">
        <v>2.21</v>
      </c>
      <c r="I20" s="488">
        <v>2.4</v>
      </c>
    </row>
    <row r="21" spans="1:16" x14ac:dyDescent="0.3">
      <c r="A21" s="22" t="s">
        <v>369</v>
      </c>
      <c r="B21" s="51" t="s">
        <v>370</v>
      </c>
      <c r="C21" s="44" t="s">
        <v>339</v>
      </c>
      <c r="D21" s="46">
        <v>0.54423500000000002</v>
      </c>
      <c r="E21" s="112">
        <v>0.84</v>
      </c>
      <c r="F21" s="112">
        <v>1.02</v>
      </c>
      <c r="G21" s="112">
        <v>1.1200000000000001</v>
      </c>
      <c r="H21" s="584" t="s">
        <v>371</v>
      </c>
      <c r="I21" s="488" t="s">
        <v>371</v>
      </c>
    </row>
    <row r="22" spans="1:16" x14ac:dyDescent="0.3">
      <c r="A22" s="22" t="s">
        <v>372</v>
      </c>
      <c r="B22" s="51" t="s">
        <v>373</v>
      </c>
      <c r="C22" s="44" t="s">
        <v>339</v>
      </c>
      <c r="D22" s="46">
        <v>2.5028957999999997E-2</v>
      </c>
      <c r="E22" s="112">
        <v>0.03</v>
      </c>
      <c r="F22" s="112">
        <v>0.03</v>
      </c>
      <c r="G22" s="112">
        <v>0.03</v>
      </c>
      <c r="H22" s="584">
        <v>0.03</v>
      </c>
      <c r="I22" s="488">
        <v>0.03</v>
      </c>
    </row>
    <row r="23" spans="1:16" x14ac:dyDescent="0.3">
      <c r="A23" s="22" t="s">
        <v>374</v>
      </c>
      <c r="B23" s="51" t="s">
        <v>375</v>
      </c>
      <c r="C23" s="44" t="s">
        <v>339</v>
      </c>
      <c r="D23" s="46">
        <v>8.4700000000000001E-3</v>
      </c>
      <c r="E23" s="112">
        <v>0.01</v>
      </c>
      <c r="F23" s="112">
        <v>0.01</v>
      </c>
      <c r="G23" s="112">
        <v>0.01</v>
      </c>
      <c r="H23" s="584">
        <v>0.01</v>
      </c>
      <c r="I23" s="488">
        <v>0.01</v>
      </c>
    </row>
    <row r="24" spans="1:16" x14ac:dyDescent="0.3">
      <c r="A24" s="22" t="s">
        <v>376</v>
      </c>
      <c r="B24" s="51" t="s">
        <v>377</v>
      </c>
      <c r="C24" s="44" t="s">
        <v>339</v>
      </c>
      <c r="D24" s="46">
        <v>2.49336486927118E-4</v>
      </c>
      <c r="E24" s="112">
        <v>4.0000000000000002E-4</v>
      </c>
      <c r="F24" s="112">
        <v>4.0000000000000002E-4</v>
      </c>
      <c r="G24" s="112" t="s">
        <v>378</v>
      </c>
      <c r="H24" s="584">
        <v>2.9999999999999997E-4</v>
      </c>
      <c r="I24" s="488">
        <v>4.0000000000000002E-4</v>
      </c>
    </row>
    <row r="25" spans="1:16" x14ac:dyDescent="0.3">
      <c r="A25" s="22" t="s">
        <v>379</v>
      </c>
      <c r="B25" s="51" t="s">
        <v>380</v>
      </c>
      <c r="C25" s="44" t="s">
        <v>339</v>
      </c>
      <c r="D25" s="46">
        <v>11.871985</v>
      </c>
      <c r="E25" s="112">
        <v>7.75</v>
      </c>
      <c r="F25" s="112">
        <v>1.42</v>
      </c>
      <c r="G25" s="112">
        <v>1.53</v>
      </c>
      <c r="H25" s="584">
        <v>1.1100000000000001</v>
      </c>
      <c r="I25" s="488">
        <v>1.19</v>
      </c>
    </row>
    <row r="26" spans="1:16" ht="28" x14ac:dyDescent="0.3">
      <c r="A26" s="22" t="s">
        <v>381</v>
      </c>
      <c r="B26" s="52" t="s">
        <v>382</v>
      </c>
      <c r="C26" s="44" t="s">
        <v>339</v>
      </c>
      <c r="D26" s="53">
        <v>1.0144453285644169E-3</v>
      </c>
      <c r="E26" s="115">
        <v>0</v>
      </c>
      <c r="F26" s="115">
        <v>0</v>
      </c>
      <c r="G26" s="115">
        <v>0</v>
      </c>
      <c r="H26" s="583">
        <v>2E-3</v>
      </c>
      <c r="I26" s="489">
        <v>2E-3</v>
      </c>
    </row>
    <row r="27" spans="1:16" s="54" customFormat="1" ht="14.15" customHeight="1" x14ac:dyDescent="0.3">
      <c r="A27" s="22" t="s">
        <v>383</v>
      </c>
      <c r="B27" s="107" t="s">
        <v>384</v>
      </c>
      <c r="C27" s="107"/>
      <c r="D27" s="44"/>
      <c r="E27" s="529"/>
      <c r="F27" s="529"/>
      <c r="G27" s="529"/>
      <c r="H27" s="529"/>
      <c r="I27" s="606"/>
    </row>
    <row r="28" spans="1:16" s="54" customFormat="1" ht="15.5" x14ac:dyDescent="0.3">
      <c r="A28" s="22" t="s">
        <v>385</v>
      </c>
      <c r="B28" s="55" t="s">
        <v>386</v>
      </c>
      <c r="C28" s="28" t="s">
        <v>230</v>
      </c>
      <c r="D28" s="116">
        <v>2020</v>
      </c>
      <c r="E28" s="116">
        <v>2021</v>
      </c>
      <c r="F28" s="116">
        <v>2022</v>
      </c>
      <c r="G28" s="116">
        <v>2023</v>
      </c>
      <c r="H28" s="116">
        <v>2024</v>
      </c>
      <c r="I28" s="603">
        <v>2025</v>
      </c>
    </row>
    <row r="29" spans="1:16" s="31" customFormat="1" ht="31" x14ac:dyDescent="0.4">
      <c r="A29" s="56" t="s">
        <v>387</v>
      </c>
      <c r="B29" s="57" t="s">
        <v>388</v>
      </c>
      <c r="C29" s="58" t="s">
        <v>339</v>
      </c>
      <c r="D29" s="42">
        <v>10.57</v>
      </c>
      <c r="E29" s="110">
        <v>10.65</v>
      </c>
      <c r="F29" s="110">
        <v>10.130000000000001</v>
      </c>
      <c r="G29" s="110">
        <v>10</v>
      </c>
      <c r="H29" s="595">
        <v>9.4600000000000009</v>
      </c>
      <c r="I29" s="604">
        <v>9.8000000000000007</v>
      </c>
      <c r="J29" s="30"/>
      <c r="K29" s="30"/>
      <c r="L29" s="30"/>
      <c r="M29" s="30"/>
    </row>
    <row r="30" spans="1:16" s="31" customFormat="1" x14ac:dyDescent="0.3">
      <c r="A30" s="56" t="s">
        <v>389</v>
      </c>
      <c r="B30" s="59" t="s">
        <v>390</v>
      </c>
      <c r="C30" s="60"/>
      <c r="D30" s="42"/>
      <c r="E30" s="125"/>
      <c r="F30" s="125"/>
      <c r="G30" s="125"/>
      <c r="H30" s="192"/>
      <c r="I30" s="607"/>
      <c r="J30" s="30"/>
      <c r="K30" s="30"/>
      <c r="L30" s="30"/>
      <c r="M30" s="30"/>
    </row>
    <row r="31" spans="1:16" x14ac:dyDescent="0.3">
      <c r="A31" s="31" t="s">
        <v>391</v>
      </c>
      <c r="B31" s="43" t="s">
        <v>392</v>
      </c>
      <c r="C31" s="44" t="s">
        <v>339</v>
      </c>
      <c r="D31" s="45">
        <v>9.8665100605744609</v>
      </c>
      <c r="E31" s="117">
        <v>9.9600000000000009</v>
      </c>
      <c r="F31" s="117">
        <v>9.49</v>
      </c>
      <c r="G31" s="117">
        <v>9.2799999999999994</v>
      </c>
      <c r="H31" s="250">
        <v>8.7100000000000009</v>
      </c>
      <c r="I31" s="558">
        <v>9.1</v>
      </c>
      <c r="J31" s="61"/>
      <c r="K31" s="61"/>
      <c r="L31" s="61"/>
      <c r="M31" s="61"/>
      <c r="N31" s="62"/>
      <c r="O31" s="62"/>
      <c r="P31" s="62"/>
    </row>
    <row r="32" spans="1:16" x14ac:dyDescent="0.3">
      <c r="A32" s="31" t="s">
        <v>393</v>
      </c>
      <c r="B32" s="43" t="s">
        <v>394</v>
      </c>
      <c r="C32" s="44" t="s">
        <v>339</v>
      </c>
      <c r="D32" s="45">
        <v>0.70421763600000009</v>
      </c>
      <c r="E32" s="117">
        <v>0.69</v>
      </c>
      <c r="F32" s="117">
        <v>0.64</v>
      </c>
      <c r="G32" s="117">
        <v>0.73</v>
      </c>
      <c r="H32" s="250">
        <v>0.75</v>
      </c>
      <c r="I32" s="558">
        <v>0.7</v>
      </c>
      <c r="J32" s="63"/>
      <c r="K32" s="63"/>
      <c r="L32" s="63"/>
      <c r="M32" s="63"/>
      <c r="N32" s="64"/>
      <c r="O32" s="64"/>
      <c r="P32" s="64"/>
    </row>
    <row r="33" spans="1:16" s="31" customFormat="1" x14ac:dyDescent="0.3">
      <c r="A33" s="22" t="s">
        <v>395</v>
      </c>
      <c r="B33" s="59" t="s">
        <v>352</v>
      </c>
      <c r="C33" s="60"/>
      <c r="D33" s="42"/>
      <c r="E33" s="125"/>
      <c r="F33" s="125"/>
      <c r="G33" s="125"/>
      <c r="H33" s="192"/>
      <c r="I33" s="607"/>
      <c r="J33" s="30"/>
      <c r="K33" s="30"/>
      <c r="L33" s="30"/>
      <c r="M33" s="30"/>
      <c r="N33" s="65"/>
      <c r="O33" s="65"/>
      <c r="P33" s="65"/>
    </row>
    <row r="34" spans="1:16" x14ac:dyDescent="0.3">
      <c r="A34" s="22" t="s">
        <v>396</v>
      </c>
      <c r="B34" s="49" t="s">
        <v>354</v>
      </c>
      <c r="C34" s="44" t="s">
        <v>339</v>
      </c>
      <c r="D34" s="66">
        <v>1.439052</v>
      </c>
      <c r="E34" s="117">
        <v>1.38</v>
      </c>
      <c r="F34" s="117">
        <v>1.26</v>
      </c>
      <c r="G34" s="117">
        <v>1.38</v>
      </c>
      <c r="H34" s="250">
        <v>1.23</v>
      </c>
      <c r="I34" s="558">
        <v>1.2</v>
      </c>
      <c r="J34" s="61"/>
      <c r="K34" s="61"/>
      <c r="L34" s="61"/>
      <c r="M34" s="61"/>
      <c r="N34" s="62"/>
      <c r="O34" s="62"/>
      <c r="P34" s="62"/>
    </row>
    <row r="35" spans="1:16" x14ac:dyDescent="0.3">
      <c r="A35" s="31" t="s">
        <v>397</v>
      </c>
      <c r="B35" s="51" t="s">
        <v>356</v>
      </c>
      <c r="C35" s="44" t="s">
        <v>339</v>
      </c>
      <c r="D35" s="45">
        <v>1.7752110000000001</v>
      </c>
      <c r="E35" s="117">
        <v>1.73</v>
      </c>
      <c r="F35" s="117">
        <v>1.81</v>
      </c>
      <c r="G35" s="117">
        <v>1.81</v>
      </c>
      <c r="H35" s="250">
        <v>1.97</v>
      </c>
      <c r="I35" s="558">
        <v>2</v>
      </c>
    </row>
    <row r="36" spans="1:16" x14ac:dyDescent="0.3">
      <c r="A36" s="22" t="s">
        <v>398</v>
      </c>
      <c r="B36" s="51" t="s">
        <v>358</v>
      </c>
      <c r="C36" s="44" t="s">
        <v>339</v>
      </c>
      <c r="D36" s="45">
        <v>0.233874</v>
      </c>
      <c r="E36" s="117">
        <v>0.23</v>
      </c>
      <c r="F36" s="117">
        <v>0.21</v>
      </c>
      <c r="G36" s="117">
        <v>0.24</v>
      </c>
      <c r="H36" s="250">
        <v>0.21</v>
      </c>
      <c r="I36" s="558">
        <v>0.2</v>
      </c>
    </row>
    <row r="37" spans="1:16" x14ac:dyDescent="0.3">
      <c r="A37" s="22" t="s">
        <v>399</v>
      </c>
      <c r="B37" s="51" t="s">
        <v>360</v>
      </c>
      <c r="C37" s="44" t="s">
        <v>339</v>
      </c>
      <c r="D37" s="45">
        <v>9.6368947574461891E-2</v>
      </c>
      <c r="E37" s="117">
        <v>0.1</v>
      </c>
      <c r="F37" s="117">
        <v>0.06</v>
      </c>
      <c r="G37" s="117">
        <v>0.06</v>
      </c>
      <c r="H37" s="250">
        <v>0.05</v>
      </c>
      <c r="I37" s="558">
        <v>0.06</v>
      </c>
    </row>
    <row r="38" spans="1:16" x14ac:dyDescent="0.3">
      <c r="A38" s="22" t="s">
        <v>400</v>
      </c>
      <c r="B38" s="51" t="s">
        <v>362</v>
      </c>
      <c r="C38" s="44" t="s">
        <v>339</v>
      </c>
      <c r="D38" s="45">
        <v>0.81988300000000003</v>
      </c>
      <c r="E38" s="117">
        <v>0.84</v>
      </c>
      <c r="F38" s="117">
        <v>0.63</v>
      </c>
      <c r="G38" s="117">
        <v>0.6</v>
      </c>
      <c r="H38" s="250">
        <v>0.79</v>
      </c>
      <c r="I38" s="558">
        <v>0.78</v>
      </c>
    </row>
    <row r="39" spans="1:16" x14ac:dyDescent="0.3">
      <c r="A39" s="22" t="s">
        <v>401</v>
      </c>
      <c r="B39" s="51" t="s">
        <v>368</v>
      </c>
      <c r="C39" s="44" t="s">
        <v>339</v>
      </c>
      <c r="D39" s="45">
        <v>3.351</v>
      </c>
      <c r="E39" s="117">
        <v>3.25</v>
      </c>
      <c r="F39" s="117">
        <v>3.28</v>
      </c>
      <c r="G39" s="117">
        <v>3.12</v>
      </c>
      <c r="H39" s="250">
        <v>2.63</v>
      </c>
      <c r="I39" s="558">
        <v>2.71</v>
      </c>
    </row>
    <row r="40" spans="1:16" x14ac:dyDescent="0.3">
      <c r="A40" s="22" t="s">
        <v>402</v>
      </c>
      <c r="B40" s="51" t="s">
        <v>373</v>
      </c>
      <c r="C40" s="44" t="s">
        <v>339</v>
      </c>
      <c r="D40" s="45">
        <v>0.21809124900000001</v>
      </c>
      <c r="E40" s="117">
        <v>0.23</v>
      </c>
      <c r="F40" s="117">
        <v>0.2</v>
      </c>
      <c r="G40" s="117">
        <v>0.23</v>
      </c>
      <c r="H40" s="250">
        <v>0.18</v>
      </c>
      <c r="I40" s="558">
        <v>0.38</v>
      </c>
    </row>
    <row r="41" spans="1:16" x14ac:dyDescent="0.3">
      <c r="A41" s="22" t="s">
        <v>403</v>
      </c>
      <c r="B41" s="51" t="s">
        <v>375</v>
      </c>
      <c r="C41" s="44" t="s">
        <v>339</v>
      </c>
      <c r="D41" s="45">
        <v>2.606141</v>
      </c>
      <c r="E41" s="117">
        <v>2.85</v>
      </c>
      <c r="F41" s="117">
        <v>2.63</v>
      </c>
      <c r="G41" s="117">
        <v>2.54</v>
      </c>
      <c r="H41" s="250">
        <v>2.36</v>
      </c>
      <c r="I41" s="558">
        <v>2.38</v>
      </c>
    </row>
    <row r="42" spans="1:16" x14ac:dyDescent="0.3">
      <c r="A42" s="22" t="s">
        <v>404</v>
      </c>
      <c r="B42" s="51" t="s">
        <v>377</v>
      </c>
      <c r="C42" s="44" t="s">
        <v>339</v>
      </c>
      <c r="D42" s="45">
        <v>6.0050000000000001E-4</v>
      </c>
      <c r="E42" s="557">
        <v>5.0000000000000001E-4</v>
      </c>
      <c r="F42" s="557">
        <v>2.9999999999999997E-4</v>
      </c>
      <c r="G42" s="557">
        <v>8.4000000000000003E-4</v>
      </c>
      <c r="H42" s="596">
        <v>0.01</v>
      </c>
      <c r="I42" s="558">
        <v>2E-3</v>
      </c>
    </row>
    <row r="43" spans="1:16" x14ac:dyDescent="0.3">
      <c r="A43" s="22" t="s">
        <v>405</v>
      </c>
      <c r="B43" s="51" t="s">
        <v>380</v>
      </c>
      <c r="C43" s="44" t="s">
        <v>339</v>
      </c>
      <c r="D43" s="45">
        <v>1.3209E-2</v>
      </c>
      <c r="E43" s="117">
        <v>0.01</v>
      </c>
      <c r="F43" s="117">
        <v>0.01</v>
      </c>
      <c r="G43" s="117">
        <v>0.01</v>
      </c>
      <c r="H43" s="250">
        <v>0.01</v>
      </c>
      <c r="I43" s="558">
        <v>2E-3</v>
      </c>
    </row>
    <row r="44" spans="1:16" ht="28" x14ac:dyDescent="0.3">
      <c r="A44" s="22" t="s">
        <v>406</v>
      </c>
      <c r="B44" s="52" t="s">
        <v>382</v>
      </c>
      <c r="C44" s="44" t="s">
        <v>339</v>
      </c>
      <c r="D44" s="67">
        <v>1.5434E-2</v>
      </c>
      <c r="E44" s="121">
        <v>0.03</v>
      </c>
      <c r="F44" s="121">
        <v>0.02</v>
      </c>
      <c r="G44" s="121">
        <v>0.02</v>
      </c>
      <c r="H44" s="255">
        <v>0.01</v>
      </c>
      <c r="I44" s="588">
        <v>0.02</v>
      </c>
    </row>
    <row r="45" spans="1:16" x14ac:dyDescent="0.3">
      <c r="A45" s="22" t="s">
        <v>407</v>
      </c>
      <c r="B45" s="68" t="s">
        <v>408</v>
      </c>
      <c r="C45" s="69"/>
      <c r="D45" s="69"/>
    </row>
    <row r="46" spans="1:16" ht="27.5" customHeight="1" x14ac:dyDescent="0.3">
      <c r="A46" s="22" t="s">
        <v>409</v>
      </c>
      <c r="B46" s="89" t="s">
        <v>410</v>
      </c>
      <c r="C46" s="89"/>
      <c r="D46" s="69"/>
      <c r="E46" s="89"/>
      <c r="F46" s="71"/>
      <c r="G46" s="72"/>
      <c r="H46" s="71"/>
      <c r="I46" s="608"/>
    </row>
    <row r="47" spans="1:16" ht="16" x14ac:dyDescent="0.3">
      <c r="A47" s="22" t="s">
        <v>411</v>
      </c>
      <c r="B47" s="51" t="s">
        <v>354</v>
      </c>
      <c r="C47" s="117" t="s">
        <v>1391</v>
      </c>
      <c r="D47" s="398">
        <v>0</v>
      </c>
      <c r="E47" s="117">
        <v>0.19</v>
      </c>
      <c r="F47" s="117">
        <v>0.13</v>
      </c>
      <c r="G47" s="117">
        <v>0.17</v>
      </c>
      <c r="H47" s="250">
        <v>0.18</v>
      </c>
      <c r="I47" s="558">
        <v>0.18</v>
      </c>
    </row>
    <row r="48" spans="1:16" ht="16" x14ac:dyDescent="0.3">
      <c r="A48" s="22" t="s">
        <v>412</v>
      </c>
      <c r="B48" s="51" t="s">
        <v>413</v>
      </c>
      <c r="C48" s="117" t="s">
        <v>1391</v>
      </c>
      <c r="D48" s="398">
        <v>0</v>
      </c>
      <c r="E48" s="117">
        <v>0.35</v>
      </c>
      <c r="F48" s="117">
        <v>0.31</v>
      </c>
      <c r="G48" s="117">
        <v>0.31</v>
      </c>
      <c r="H48" s="250">
        <v>0.28000000000000003</v>
      </c>
      <c r="I48" s="558">
        <v>0.22</v>
      </c>
    </row>
    <row r="49" spans="1:9" x14ac:dyDescent="0.3">
      <c r="A49" s="22" t="s">
        <v>414</v>
      </c>
      <c r="B49" s="51" t="s">
        <v>360</v>
      </c>
      <c r="C49" s="117" t="s">
        <v>1392</v>
      </c>
      <c r="D49" s="398">
        <v>0</v>
      </c>
      <c r="E49" s="117">
        <v>0.13</v>
      </c>
      <c r="F49" s="117">
        <v>0.11</v>
      </c>
      <c r="G49" s="117">
        <v>0.08</v>
      </c>
      <c r="H49" s="250">
        <v>0.08</v>
      </c>
      <c r="I49" s="558">
        <v>0.08</v>
      </c>
    </row>
    <row r="50" spans="1:9" ht="16" x14ac:dyDescent="0.3">
      <c r="A50" s="22" t="s">
        <v>415</v>
      </c>
      <c r="B50" s="51" t="s">
        <v>362</v>
      </c>
      <c r="C50" s="117" t="s">
        <v>416</v>
      </c>
      <c r="D50" s="398">
        <v>0</v>
      </c>
      <c r="E50" s="117">
        <v>5.04</v>
      </c>
      <c r="F50" s="117">
        <v>4.2300000000000004</v>
      </c>
      <c r="G50" s="117">
        <v>5.72</v>
      </c>
      <c r="H50" s="250">
        <v>5.13</v>
      </c>
      <c r="I50" s="558">
        <v>4.8</v>
      </c>
    </row>
    <row r="51" spans="1:9" x14ac:dyDescent="0.3">
      <c r="A51" s="22" t="s">
        <v>417</v>
      </c>
      <c r="B51" s="51" t="s">
        <v>418</v>
      </c>
      <c r="C51" s="117" t="s">
        <v>1393</v>
      </c>
      <c r="D51" s="398">
        <v>0</v>
      </c>
      <c r="E51" s="117">
        <v>0.75</v>
      </c>
      <c r="F51" s="117">
        <v>0.74</v>
      </c>
      <c r="G51" s="117">
        <v>0.75</v>
      </c>
      <c r="H51" s="250">
        <v>0.72</v>
      </c>
      <c r="I51" s="558">
        <v>0.75</v>
      </c>
    </row>
    <row r="52" spans="1:9" x14ac:dyDescent="0.3">
      <c r="A52" s="22" t="s">
        <v>419</v>
      </c>
      <c r="B52" s="51" t="s">
        <v>420</v>
      </c>
      <c r="C52" s="117" t="s">
        <v>1394</v>
      </c>
      <c r="D52" s="398">
        <v>0</v>
      </c>
      <c r="E52" s="117">
        <v>0.32</v>
      </c>
      <c r="F52" s="117">
        <v>0.34</v>
      </c>
      <c r="G52" s="117">
        <v>0.32</v>
      </c>
      <c r="H52" s="250">
        <v>0.32</v>
      </c>
      <c r="I52" s="558">
        <v>0.36</v>
      </c>
    </row>
    <row r="53" spans="1:9" ht="16" x14ac:dyDescent="0.3">
      <c r="A53" s="22" t="s">
        <v>421</v>
      </c>
      <c r="B53" s="51" t="s">
        <v>422</v>
      </c>
      <c r="C53" s="117" t="s">
        <v>423</v>
      </c>
      <c r="D53" s="398">
        <v>0</v>
      </c>
      <c r="E53" s="117">
        <v>5.39</v>
      </c>
      <c r="F53" s="117">
        <v>5.03</v>
      </c>
      <c r="G53" s="117">
        <v>4.75</v>
      </c>
      <c r="H53" s="250">
        <v>4.62</v>
      </c>
      <c r="I53" s="558">
        <v>4.7300000000000004</v>
      </c>
    </row>
    <row r="54" spans="1:9" ht="30" x14ac:dyDescent="0.3">
      <c r="B54" s="51" t="s">
        <v>377</v>
      </c>
      <c r="C54" s="117" t="s">
        <v>424</v>
      </c>
      <c r="D54" s="398">
        <v>0</v>
      </c>
      <c r="E54" s="117">
        <v>2.0999999999999999E-3</v>
      </c>
      <c r="F54" s="117">
        <v>2.2000000000000001E-3</v>
      </c>
      <c r="G54" s="117">
        <v>1.2999999999999999E-3</v>
      </c>
      <c r="H54" s="250">
        <v>1.5E-3</v>
      </c>
      <c r="I54" s="558">
        <v>8.9999999999999998E-4</v>
      </c>
    </row>
    <row r="55" spans="1:9" x14ac:dyDescent="0.3">
      <c r="A55" s="22" t="s">
        <v>425</v>
      </c>
      <c r="B55" s="51" t="s">
        <v>426</v>
      </c>
      <c r="C55" s="117" t="s">
        <v>1395</v>
      </c>
      <c r="D55" s="398">
        <v>0</v>
      </c>
      <c r="E55" s="117">
        <v>0.17399999999999999</v>
      </c>
      <c r="F55" s="117">
        <v>3.3000000000000002E-2</v>
      </c>
      <c r="G55" s="117">
        <v>3.5999999999999997E-2</v>
      </c>
      <c r="H55" s="250">
        <v>2.5999999999999999E-2</v>
      </c>
      <c r="I55" s="558">
        <v>2.5999999999999999E-2</v>
      </c>
    </row>
    <row r="56" spans="1:9" ht="30" x14ac:dyDescent="0.3">
      <c r="A56" s="22" t="s">
        <v>427</v>
      </c>
      <c r="B56" s="51" t="s">
        <v>382</v>
      </c>
      <c r="C56" s="121" t="s">
        <v>428</v>
      </c>
      <c r="D56" s="405">
        <v>0</v>
      </c>
      <c r="E56" s="121">
        <v>4.0000000000000001E-3</v>
      </c>
      <c r="F56" s="121">
        <v>4.0000000000000001E-3</v>
      </c>
      <c r="G56" s="121">
        <v>5.5E-2</v>
      </c>
      <c r="H56" s="255">
        <v>0.04</v>
      </c>
      <c r="I56" s="588">
        <v>0.03</v>
      </c>
    </row>
    <row r="57" spans="1:9" ht="16" customHeight="1" x14ac:dyDescent="0.3">
      <c r="A57" s="22" t="s">
        <v>429</v>
      </c>
      <c r="B57" s="106" t="s">
        <v>430</v>
      </c>
      <c r="C57" s="198"/>
      <c r="D57" s="531"/>
      <c r="E57" s="198"/>
      <c r="F57" s="124"/>
      <c r="G57" s="124"/>
      <c r="H57" s="124"/>
      <c r="I57" s="609"/>
    </row>
    <row r="58" spans="1:9" x14ac:dyDescent="0.3">
      <c r="A58" s="22" t="s">
        <v>431</v>
      </c>
      <c r="B58" s="51" t="s">
        <v>354</v>
      </c>
      <c r="C58" s="117" t="s">
        <v>1396</v>
      </c>
      <c r="D58" s="398">
        <v>1E-4</v>
      </c>
      <c r="E58" s="117">
        <v>0.06</v>
      </c>
      <c r="F58" s="117">
        <v>0.06</v>
      </c>
      <c r="G58" s="117">
        <v>7.0000000000000007E-2</v>
      </c>
      <c r="H58" s="250">
        <v>0.05</v>
      </c>
      <c r="I58" s="618">
        <v>0.06</v>
      </c>
    </row>
    <row r="59" spans="1:9" x14ac:dyDescent="0.3">
      <c r="A59" s="22" t="s">
        <v>432</v>
      </c>
      <c r="B59" s="51" t="s">
        <v>413</v>
      </c>
      <c r="C59" s="117" t="s">
        <v>1396</v>
      </c>
      <c r="D59" s="398">
        <v>1E-4</v>
      </c>
      <c r="E59" s="117">
        <v>0.1</v>
      </c>
      <c r="F59" s="117">
        <v>0.11</v>
      </c>
      <c r="G59" s="117">
        <v>0.11</v>
      </c>
      <c r="H59" s="250">
        <v>0.11</v>
      </c>
      <c r="I59" s="618">
        <v>0.08</v>
      </c>
    </row>
    <row r="60" spans="1:9" x14ac:dyDescent="0.3">
      <c r="A60" s="22" t="s">
        <v>433</v>
      </c>
      <c r="B60" s="51" t="s">
        <v>360</v>
      </c>
      <c r="C60" s="117" t="s">
        <v>1397</v>
      </c>
      <c r="D60" s="398">
        <v>1E-3</v>
      </c>
      <c r="E60" s="117">
        <v>1.72</v>
      </c>
      <c r="F60" s="117">
        <v>1.23</v>
      </c>
      <c r="G60" s="117">
        <v>1.29</v>
      </c>
      <c r="H60" s="250">
        <v>0.98</v>
      </c>
      <c r="I60" s="618">
        <v>1.27837452156414</v>
      </c>
    </row>
    <row r="61" spans="1:9" ht="17" customHeight="1" x14ac:dyDescent="0.3">
      <c r="A61" s="22" t="s">
        <v>434</v>
      </c>
      <c r="B61" s="51" t="s">
        <v>362</v>
      </c>
      <c r="C61" s="117" t="s">
        <v>416</v>
      </c>
      <c r="D61" s="398">
        <v>4.0000000000000003E-5</v>
      </c>
      <c r="E61" s="117">
        <v>38.590000000000003</v>
      </c>
      <c r="F61" s="117">
        <v>29.74</v>
      </c>
      <c r="G61" s="117">
        <v>28.58</v>
      </c>
      <c r="H61" s="250">
        <v>33.729999999999997</v>
      </c>
      <c r="I61" s="618">
        <v>29.621549353549774</v>
      </c>
    </row>
    <row r="62" spans="1:9" ht="21" customHeight="1" x14ac:dyDescent="0.3">
      <c r="A62" s="22" t="s">
        <v>435</v>
      </c>
      <c r="B62" s="51" t="s">
        <v>422</v>
      </c>
      <c r="C62" s="117" t="s">
        <v>423</v>
      </c>
      <c r="D62" s="74">
        <v>7.8091999999999997</v>
      </c>
      <c r="E62" s="117">
        <v>7.68</v>
      </c>
      <c r="F62" s="117">
        <v>7.4</v>
      </c>
      <c r="G62" s="117">
        <v>6.59</v>
      </c>
      <c r="H62" s="250">
        <v>5.5</v>
      </c>
      <c r="I62" s="618">
        <v>5.33</v>
      </c>
    </row>
    <row r="63" spans="1:9" ht="30" customHeight="1" x14ac:dyDescent="0.3">
      <c r="B63" s="51" t="s">
        <v>377</v>
      </c>
      <c r="C63" s="117" t="s">
        <v>1398</v>
      </c>
      <c r="D63" s="235" t="s">
        <v>371</v>
      </c>
      <c r="E63" s="117">
        <v>3.0000000000000001E-3</v>
      </c>
      <c r="F63" s="117">
        <v>2E-3</v>
      </c>
      <c r="G63" s="117">
        <v>4.0000000000000001E-3</v>
      </c>
      <c r="H63" s="250">
        <v>2.5999999999999999E-2</v>
      </c>
      <c r="I63" s="618">
        <v>5.0000000000000001E-3</v>
      </c>
    </row>
    <row r="64" spans="1:9" ht="16" x14ac:dyDescent="0.3">
      <c r="A64" s="22" t="s">
        <v>436</v>
      </c>
      <c r="B64" s="51" t="s">
        <v>426</v>
      </c>
      <c r="C64" s="117" t="s">
        <v>437</v>
      </c>
      <c r="D64" s="398">
        <v>2.9999999999999997E-4</v>
      </c>
      <c r="E64" s="117">
        <v>0.34</v>
      </c>
      <c r="F64" s="117">
        <v>0.31</v>
      </c>
      <c r="G64" s="117">
        <v>0.23</v>
      </c>
      <c r="H64" s="250">
        <v>0.33</v>
      </c>
      <c r="I64" s="618">
        <v>3.4000000000000002E-2</v>
      </c>
    </row>
    <row r="65" spans="1:14" ht="30" x14ac:dyDescent="0.3">
      <c r="A65" s="22" t="s">
        <v>438</v>
      </c>
      <c r="B65" s="51" t="s">
        <v>382</v>
      </c>
      <c r="C65" s="121" t="s">
        <v>439</v>
      </c>
      <c r="D65" s="405">
        <v>5.0000000000000001E-4</v>
      </c>
      <c r="E65" s="121">
        <v>0.51</v>
      </c>
      <c r="F65" s="121">
        <v>0.37</v>
      </c>
      <c r="G65" s="121">
        <v>0.38</v>
      </c>
      <c r="H65" s="255">
        <v>0.22</v>
      </c>
      <c r="I65" s="619">
        <v>0.26</v>
      </c>
    </row>
    <row r="66" spans="1:14" s="75" customFormat="1" ht="16" customHeight="1" x14ac:dyDescent="0.3">
      <c r="A66" s="22" t="s">
        <v>440</v>
      </c>
      <c r="B66" s="106" t="s">
        <v>441</v>
      </c>
      <c r="C66" s="198"/>
      <c r="D66" s="530"/>
      <c r="E66" s="198"/>
      <c r="F66" s="118"/>
      <c r="G66" s="118"/>
      <c r="H66" s="118"/>
      <c r="I66" s="610"/>
    </row>
    <row r="67" spans="1:14" x14ac:dyDescent="0.3">
      <c r="A67" s="22" t="s">
        <v>442</v>
      </c>
      <c r="B67" s="51" t="s">
        <v>443</v>
      </c>
      <c r="C67" s="44" t="s">
        <v>444</v>
      </c>
      <c r="D67" s="76">
        <v>56.29</v>
      </c>
      <c r="E67" s="117">
        <v>61.59</v>
      </c>
      <c r="F67" s="117">
        <v>50.57</v>
      </c>
      <c r="G67" s="117">
        <v>49.81</v>
      </c>
      <c r="H67" s="250">
        <v>48.38</v>
      </c>
      <c r="I67" s="558">
        <v>52.12</v>
      </c>
    </row>
    <row r="68" spans="1:14" x14ac:dyDescent="0.3">
      <c r="A68" s="77" t="s">
        <v>445</v>
      </c>
      <c r="B68" s="78" t="s">
        <v>446</v>
      </c>
      <c r="C68" s="44" t="s">
        <v>444</v>
      </c>
      <c r="D68" s="76">
        <v>10.57</v>
      </c>
      <c r="E68" s="117">
        <v>10.65</v>
      </c>
      <c r="F68" s="117">
        <v>10.119999999999999</v>
      </c>
      <c r="G68" s="117">
        <v>10.01</v>
      </c>
      <c r="H68" s="250">
        <v>9.4600000000000009</v>
      </c>
      <c r="I68" s="558">
        <v>9.83</v>
      </c>
    </row>
    <row r="69" spans="1:14" x14ac:dyDescent="0.3">
      <c r="A69" s="22" t="s">
        <v>447</v>
      </c>
      <c r="B69" s="51" t="s">
        <v>448</v>
      </c>
      <c r="C69" s="73" t="s">
        <v>449</v>
      </c>
      <c r="D69" s="79">
        <v>8556009</v>
      </c>
      <c r="E69" s="119">
        <v>11709658</v>
      </c>
      <c r="F69" s="119">
        <v>14815147</v>
      </c>
      <c r="G69" s="119">
        <v>15434005</v>
      </c>
      <c r="H69" s="251">
        <v>16433066</v>
      </c>
      <c r="I69" s="492">
        <v>18771506</v>
      </c>
    </row>
    <row r="70" spans="1:14" x14ac:dyDescent="0.3">
      <c r="A70" s="22" t="s">
        <v>450</v>
      </c>
      <c r="B70" s="51" t="s">
        <v>451</v>
      </c>
      <c r="C70" s="73" t="s">
        <v>452</v>
      </c>
      <c r="D70" s="80">
        <v>6.579E-6</v>
      </c>
      <c r="E70" s="117">
        <v>5.2599999999999996E-6</v>
      </c>
      <c r="F70" s="117">
        <v>3.41E-6</v>
      </c>
      <c r="G70" s="117">
        <v>3.1999999999999999E-6</v>
      </c>
      <c r="H70" s="250">
        <v>2.9000000000000002E-6</v>
      </c>
      <c r="I70" s="613">
        <v>2.7800000000000001E-6</v>
      </c>
      <c r="K70" s="81"/>
      <c r="L70" s="81"/>
      <c r="M70" s="81"/>
      <c r="N70" s="81"/>
    </row>
    <row r="71" spans="1:14" s="63" customFormat="1" x14ac:dyDescent="0.3">
      <c r="A71" s="22" t="s">
        <v>453</v>
      </c>
      <c r="B71" s="52" t="s">
        <v>454</v>
      </c>
      <c r="C71" s="82" t="s">
        <v>452</v>
      </c>
      <c r="D71" s="83">
        <v>1.235E-6</v>
      </c>
      <c r="E71" s="121">
        <v>9.0999999999999997E-7</v>
      </c>
      <c r="F71" s="121">
        <v>6.7999999999999995E-7</v>
      </c>
      <c r="G71" s="121">
        <v>5.9999999999999997E-7</v>
      </c>
      <c r="H71" s="255">
        <v>5.9999999999999997E-7</v>
      </c>
      <c r="I71" s="614">
        <v>5.2E-7</v>
      </c>
      <c r="K71" s="30"/>
      <c r="L71" s="30"/>
      <c r="M71" s="30"/>
      <c r="N71" s="30"/>
    </row>
    <row r="72" spans="1:14" s="63" customFormat="1" ht="15.5" x14ac:dyDescent="0.35">
      <c r="A72" s="84"/>
      <c r="B72" s="85"/>
      <c r="C72" s="86"/>
      <c r="E72" s="87"/>
      <c r="F72" s="87"/>
      <c r="G72" s="87"/>
      <c r="H72" s="87"/>
      <c r="I72" s="611"/>
      <c r="K72" s="30"/>
      <c r="L72" s="30"/>
      <c r="M72" s="30"/>
      <c r="N72" s="30"/>
    </row>
    <row r="73" spans="1:14" s="63" customFormat="1" ht="15.5" x14ac:dyDescent="0.3">
      <c r="A73" s="22" t="s">
        <v>455</v>
      </c>
      <c r="B73" s="88" t="s">
        <v>456</v>
      </c>
      <c r="C73" s="28" t="s">
        <v>230</v>
      </c>
      <c r="D73" s="28">
        <v>2020</v>
      </c>
      <c r="E73" s="29">
        <v>2021</v>
      </c>
      <c r="F73" s="29">
        <v>2022</v>
      </c>
      <c r="G73" s="29">
        <v>2023</v>
      </c>
      <c r="H73" s="29">
        <v>2024</v>
      </c>
      <c r="I73" s="603">
        <v>2025</v>
      </c>
      <c r="K73" s="75"/>
      <c r="L73" s="75"/>
      <c r="M73" s="75"/>
      <c r="N73" s="75"/>
    </row>
    <row r="74" spans="1:14" s="63" customFormat="1" ht="31" x14ac:dyDescent="0.3">
      <c r="A74" s="84" t="s">
        <v>457</v>
      </c>
      <c r="B74" s="89" t="s">
        <v>458</v>
      </c>
      <c r="C74" s="58" t="s">
        <v>459</v>
      </c>
      <c r="D74" s="90">
        <v>97.8</v>
      </c>
      <c r="E74" s="122">
        <f>E75+E76</f>
        <v>136.1</v>
      </c>
      <c r="F74" s="122">
        <f t="shared" ref="F74:H74" si="0">F75+F76</f>
        <v>183.5</v>
      </c>
      <c r="G74" s="122">
        <f t="shared" si="0"/>
        <v>157.69999999999999</v>
      </c>
      <c r="H74" s="122">
        <f t="shared" si="0"/>
        <v>302.39999999999998</v>
      </c>
      <c r="I74" s="599">
        <v>259.94499999999999</v>
      </c>
    </row>
    <row r="75" spans="1:14" x14ac:dyDescent="0.3">
      <c r="A75" s="84" t="s">
        <v>460</v>
      </c>
      <c r="B75" s="43" t="s">
        <v>461</v>
      </c>
      <c r="C75" s="44" t="s">
        <v>459</v>
      </c>
      <c r="D75" s="91">
        <v>97.8</v>
      </c>
      <c r="E75" s="117">
        <v>129.1</v>
      </c>
      <c r="F75" s="117">
        <v>143.1</v>
      </c>
      <c r="G75" s="117">
        <v>100.4</v>
      </c>
      <c r="H75" s="397">
        <v>182.9</v>
      </c>
      <c r="I75" s="597">
        <v>181.11</v>
      </c>
    </row>
    <row r="76" spans="1:14" x14ac:dyDescent="0.3">
      <c r="A76" s="84" t="s">
        <v>462</v>
      </c>
      <c r="B76" s="92" t="s">
        <v>463</v>
      </c>
      <c r="C76" s="93" t="s">
        <v>459</v>
      </c>
      <c r="D76" s="94">
        <v>0</v>
      </c>
      <c r="E76" s="121">
        <v>7</v>
      </c>
      <c r="F76" s="121">
        <v>40.4</v>
      </c>
      <c r="G76" s="121">
        <v>57.3</v>
      </c>
      <c r="H76" s="392">
        <v>119.5</v>
      </c>
      <c r="I76" s="598">
        <v>78.834000000000003</v>
      </c>
    </row>
    <row r="77" spans="1:14" ht="15.5" x14ac:dyDescent="0.35">
      <c r="B77" s="95"/>
      <c r="C77" s="96"/>
      <c r="E77" s="97"/>
      <c r="F77" s="97"/>
      <c r="G77" s="97"/>
      <c r="H77" s="97"/>
      <c r="I77" s="612"/>
    </row>
    <row r="78" spans="1:14" s="31" customFormat="1" ht="15.5" x14ac:dyDescent="0.3">
      <c r="A78" s="84" t="s">
        <v>464</v>
      </c>
      <c r="B78" s="27" t="s">
        <v>465</v>
      </c>
      <c r="C78" s="29" t="s">
        <v>230</v>
      </c>
      <c r="D78" s="28">
        <v>2020</v>
      </c>
      <c r="E78" s="116">
        <v>2021</v>
      </c>
      <c r="F78" s="116">
        <v>2022</v>
      </c>
      <c r="G78" s="116">
        <v>2023</v>
      </c>
      <c r="H78" s="116">
        <v>2024</v>
      </c>
      <c r="I78" s="603">
        <v>2025</v>
      </c>
    </row>
    <row r="79" spans="1:14" s="31" customFormat="1" ht="15.5" x14ac:dyDescent="0.35">
      <c r="A79" s="22" t="s">
        <v>466</v>
      </c>
      <c r="B79" s="57" t="s">
        <v>467</v>
      </c>
      <c r="C79" s="48" t="s">
        <v>134</v>
      </c>
      <c r="D79" s="98">
        <v>466243.31999999995</v>
      </c>
      <c r="E79" s="126">
        <v>497618</v>
      </c>
      <c r="F79" s="126">
        <v>503766</v>
      </c>
      <c r="G79" s="126">
        <v>499859</v>
      </c>
      <c r="H79" s="252">
        <v>488059</v>
      </c>
      <c r="I79" s="494">
        <v>484903</v>
      </c>
    </row>
    <row r="80" spans="1:14" x14ac:dyDescent="0.3">
      <c r="A80" s="22" t="s">
        <v>468</v>
      </c>
      <c r="B80" s="99" t="s">
        <v>469</v>
      </c>
      <c r="C80" s="100" t="s">
        <v>134</v>
      </c>
      <c r="D80" s="101">
        <v>94792.92</v>
      </c>
      <c r="E80" s="119">
        <v>104193</v>
      </c>
      <c r="F80" s="119">
        <v>105079</v>
      </c>
      <c r="G80" s="119">
        <v>102014</v>
      </c>
      <c r="H80" s="251">
        <v>100492</v>
      </c>
      <c r="I80" s="492">
        <v>101667.68597987579</v>
      </c>
    </row>
    <row r="81" spans="1:9" x14ac:dyDescent="0.3">
      <c r="A81" s="22" t="s">
        <v>470</v>
      </c>
      <c r="B81" s="99" t="s">
        <v>471</v>
      </c>
      <c r="C81" s="100" t="s">
        <v>134</v>
      </c>
      <c r="D81" s="101">
        <v>220940.4</v>
      </c>
      <c r="E81" s="119">
        <v>236407</v>
      </c>
      <c r="F81" s="119">
        <v>235600</v>
      </c>
      <c r="G81" s="119">
        <v>233952</v>
      </c>
      <c r="H81" s="251">
        <v>227728</v>
      </c>
      <c r="I81" s="492">
        <v>225735.22572864484</v>
      </c>
    </row>
    <row r="82" spans="1:9" x14ac:dyDescent="0.3">
      <c r="A82" s="31" t="s">
        <v>472</v>
      </c>
      <c r="B82" s="99" t="s">
        <v>473</v>
      </c>
      <c r="C82" s="100" t="s">
        <v>134</v>
      </c>
      <c r="D82" s="101">
        <v>1270.6300000000001</v>
      </c>
      <c r="E82" s="117">
        <v>392</v>
      </c>
      <c r="F82" s="117">
        <v>904</v>
      </c>
      <c r="G82" s="117">
        <v>659</v>
      </c>
      <c r="H82" s="250">
        <v>609</v>
      </c>
      <c r="I82" s="492">
        <v>4712.9900806489995</v>
      </c>
    </row>
    <row r="83" spans="1:9" x14ac:dyDescent="0.3">
      <c r="A83" s="31" t="s">
        <v>474</v>
      </c>
      <c r="B83" s="99" t="s">
        <v>475</v>
      </c>
      <c r="C83" s="100" t="s">
        <v>134</v>
      </c>
      <c r="D83" s="101">
        <v>26566.240000000002</v>
      </c>
      <c r="E83" s="119">
        <v>29237</v>
      </c>
      <c r="F83" s="119">
        <v>30338</v>
      </c>
      <c r="G83" s="119">
        <v>40844</v>
      </c>
      <c r="H83" s="251">
        <v>39694</v>
      </c>
      <c r="I83" s="492">
        <v>35718.534195156375</v>
      </c>
    </row>
    <row r="84" spans="1:9" x14ac:dyDescent="0.3">
      <c r="A84" s="22" t="s">
        <v>476</v>
      </c>
      <c r="B84" s="99" t="s">
        <v>477</v>
      </c>
      <c r="C84" s="100" t="s">
        <v>134</v>
      </c>
      <c r="D84" s="101">
        <v>49614.66</v>
      </c>
      <c r="E84" s="119">
        <v>54880</v>
      </c>
      <c r="F84" s="119">
        <v>51235</v>
      </c>
      <c r="G84" s="119">
        <v>53050</v>
      </c>
      <c r="H84" s="251">
        <v>53648</v>
      </c>
      <c r="I84" s="492">
        <v>56739.1703516833</v>
      </c>
    </row>
    <row r="85" spans="1:9" x14ac:dyDescent="0.3">
      <c r="A85" s="22" t="s">
        <v>478</v>
      </c>
      <c r="B85" s="102" t="s">
        <v>319</v>
      </c>
      <c r="C85" s="103" t="s">
        <v>134</v>
      </c>
      <c r="D85" s="104">
        <v>73058.47</v>
      </c>
      <c r="E85" s="120">
        <v>72510</v>
      </c>
      <c r="F85" s="120">
        <v>80610</v>
      </c>
      <c r="G85" s="120">
        <v>69341</v>
      </c>
      <c r="H85" s="253">
        <v>65887</v>
      </c>
      <c r="I85" s="484">
        <v>60329.300593394168</v>
      </c>
    </row>
    <row r="87" spans="1:9" x14ac:dyDescent="0.3">
      <c r="F87" s="105"/>
      <c r="G87" s="105"/>
      <c r="H87" s="105"/>
    </row>
    <row r="89" spans="1:9" ht="20.5" customHeight="1" x14ac:dyDescent="0.3"/>
    <row r="90" spans="1:9" ht="20.5" customHeight="1" x14ac:dyDescent="0.3"/>
    <row r="91" spans="1:9" ht="20.5" customHeight="1" x14ac:dyDescent="0.3"/>
    <row r="92" spans="1:9" ht="20.5" customHeight="1" x14ac:dyDescent="0.3"/>
    <row r="93" spans="1:9" ht="20.5" customHeight="1" x14ac:dyDescent="0.3"/>
    <row r="94" spans="1:9" ht="20.5" customHeight="1" x14ac:dyDescent="0.3"/>
    <row r="95" spans="1:9" ht="20.5" customHeight="1" x14ac:dyDescent="0.3"/>
    <row r="96" spans="1:9" ht="20.5" customHeight="1" x14ac:dyDescent="0.3"/>
    <row r="97" ht="20.5" customHeight="1" x14ac:dyDescent="0.3"/>
    <row r="98" ht="20.5" customHeight="1" x14ac:dyDescent="0.3"/>
    <row r="99" ht="20.5" customHeight="1" x14ac:dyDescent="0.3"/>
    <row r="100" ht="20.5" customHeight="1" x14ac:dyDescent="0.3"/>
    <row r="101" ht="20.5" customHeight="1" x14ac:dyDescent="0.3"/>
    <row r="102" ht="20.5" customHeight="1" x14ac:dyDescent="0.3"/>
    <row r="103" ht="20.5" customHeight="1" x14ac:dyDescent="0.3"/>
    <row r="104" ht="20.5" customHeight="1" x14ac:dyDescent="0.3"/>
    <row r="105" ht="20.5" customHeight="1" x14ac:dyDescent="0.3"/>
    <row r="106" ht="20.5" customHeight="1" x14ac:dyDescent="0.3"/>
    <row r="107" ht="20.5" customHeight="1" x14ac:dyDescent="0.3"/>
    <row r="108" ht="20.5" customHeight="1" x14ac:dyDescent="0.3"/>
    <row r="109" ht="20.5" customHeight="1" x14ac:dyDescent="0.3"/>
    <row r="110" ht="20.5" customHeight="1" x14ac:dyDescent="0.3"/>
    <row r="111" ht="20.5" customHeight="1" x14ac:dyDescent="0.3"/>
    <row r="112" ht="20.5" customHeight="1" x14ac:dyDescent="0.3"/>
    <row r="113" ht="20.5" customHeight="1" x14ac:dyDescent="0.3"/>
    <row r="114" ht="20.5" customHeight="1" x14ac:dyDescent="0.3"/>
    <row r="115" ht="20.5" customHeight="1" x14ac:dyDescent="0.3"/>
    <row r="116" ht="20.5" customHeight="1" x14ac:dyDescent="0.3"/>
    <row r="117" ht="20.5" customHeight="1" x14ac:dyDescent="0.3"/>
    <row r="118" ht="20.5" customHeight="1" x14ac:dyDescent="0.3"/>
    <row r="119" ht="20.5" customHeight="1" x14ac:dyDescent="0.3"/>
    <row r="120" ht="20.5" customHeight="1" x14ac:dyDescent="0.3"/>
    <row r="121" ht="20.5" customHeight="1" x14ac:dyDescent="0.3"/>
    <row r="122" ht="20.5" customHeight="1" x14ac:dyDescent="0.3"/>
    <row r="123" ht="20.5" customHeight="1" x14ac:dyDescent="0.3"/>
    <row r="124" ht="20.5" customHeight="1" x14ac:dyDescent="0.3"/>
    <row r="125" ht="20.5" customHeight="1" x14ac:dyDescent="0.3"/>
    <row r="126" ht="20.5" customHeight="1" x14ac:dyDescent="0.3"/>
    <row r="127" ht="20.5" customHeight="1" x14ac:dyDescent="0.3"/>
    <row r="128" ht="20.5" customHeight="1" x14ac:dyDescent="0.3"/>
    <row r="129" ht="20.5" customHeight="1" x14ac:dyDescent="0.3"/>
    <row r="130" ht="20.5" customHeight="1" x14ac:dyDescent="0.3"/>
    <row r="131" ht="20.5" customHeight="1" x14ac:dyDescent="0.3"/>
    <row r="132" ht="20.5" customHeight="1" x14ac:dyDescent="0.3"/>
    <row r="133" ht="20.5" customHeight="1" x14ac:dyDescent="0.3"/>
    <row r="134" ht="20.5" customHeight="1" x14ac:dyDescent="0.3"/>
    <row r="135" ht="20.5" customHeight="1" x14ac:dyDescent="0.3"/>
    <row r="136" ht="20.5" customHeight="1" x14ac:dyDescent="0.3"/>
    <row r="137" ht="20.5" customHeight="1" x14ac:dyDescent="0.3"/>
    <row r="138" ht="20.5" customHeight="1" x14ac:dyDescent="0.3"/>
    <row r="139" ht="20.5" customHeight="1" x14ac:dyDescent="0.3"/>
    <row r="140" ht="20.5" customHeight="1" x14ac:dyDescent="0.3"/>
    <row r="141" ht="20.5" customHeight="1" x14ac:dyDescent="0.3"/>
    <row r="142" ht="20.5" customHeight="1" x14ac:dyDescent="0.3"/>
    <row r="143" ht="20.5" customHeight="1" x14ac:dyDescent="0.3"/>
    <row r="144" ht="20.5" customHeight="1" x14ac:dyDescent="0.3"/>
    <row r="145" ht="20.5" customHeight="1" x14ac:dyDescent="0.3"/>
    <row r="146" ht="20.5" customHeight="1" x14ac:dyDescent="0.3"/>
    <row r="147" ht="20.5" customHeight="1" x14ac:dyDescent="0.3"/>
    <row r="148" ht="20.5" customHeight="1" x14ac:dyDescent="0.3"/>
    <row r="149" ht="20.5" customHeight="1" x14ac:dyDescent="0.3"/>
    <row r="150" ht="20.5" customHeight="1" x14ac:dyDescent="0.3"/>
    <row r="151" ht="20.5" customHeight="1" x14ac:dyDescent="0.3"/>
    <row r="152" ht="20.5" customHeight="1" x14ac:dyDescent="0.3"/>
    <row r="153" ht="20.5" customHeight="1" x14ac:dyDescent="0.3"/>
    <row r="154" ht="20.5" customHeight="1" x14ac:dyDescent="0.3"/>
    <row r="155" ht="20.5" customHeight="1" x14ac:dyDescent="0.3"/>
    <row r="156" ht="20.5" customHeight="1" x14ac:dyDescent="0.3"/>
    <row r="157" ht="20.5" customHeight="1" x14ac:dyDescent="0.3"/>
    <row r="158" ht="20.5" customHeight="1" x14ac:dyDescent="0.3"/>
    <row r="159" ht="20.5" customHeight="1" x14ac:dyDescent="0.3"/>
    <row r="160" ht="20.5" customHeight="1" x14ac:dyDescent="0.3"/>
    <row r="161" ht="20.5" customHeight="1" x14ac:dyDescent="0.3"/>
    <row r="162" ht="20.5" customHeight="1" x14ac:dyDescent="0.3"/>
    <row r="163" ht="20.5" customHeight="1" x14ac:dyDescent="0.3"/>
    <row r="164" ht="20.5" customHeight="1" x14ac:dyDescent="0.3"/>
    <row r="165" ht="20.5" customHeight="1" x14ac:dyDescent="0.3"/>
    <row r="166" ht="20.5" customHeight="1" x14ac:dyDescent="0.3"/>
    <row r="167" ht="20.5" customHeight="1" x14ac:dyDescent="0.3"/>
    <row r="168" ht="20.5" customHeight="1" x14ac:dyDescent="0.3"/>
    <row r="169" ht="20.5" customHeight="1" x14ac:dyDescent="0.3"/>
    <row r="170" ht="20.5" customHeight="1" x14ac:dyDescent="0.3"/>
    <row r="171" ht="20.5" customHeight="1" x14ac:dyDescent="0.3"/>
    <row r="172" ht="20.5" customHeight="1" x14ac:dyDescent="0.3"/>
    <row r="173" ht="20.5" customHeight="1" x14ac:dyDescent="0.3"/>
    <row r="174" ht="20.5" customHeight="1" x14ac:dyDescent="0.3"/>
    <row r="175" ht="20.5" customHeight="1" x14ac:dyDescent="0.3"/>
    <row r="176" ht="20.5" customHeight="1" x14ac:dyDescent="0.3"/>
    <row r="177" ht="20.5" customHeight="1" x14ac:dyDescent="0.3"/>
    <row r="178" ht="20.5" customHeight="1" x14ac:dyDescent="0.3"/>
    <row r="179" ht="20.5" customHeight="1" x14ac:dyDescent="0.3"/>
    <row r="180" ht="20.5" customHeight="1" x14ac:dyDescent="0.3"/>
    <row r="181" ht="20.5" customHeight="1" x14ac:dyDescent="0.3"/>
    <row r="182" ht="20.5" customHeight="1" x14ac:dyDescent="0.3"/>
    <row r="183" ht="20.5" customHeight="1" x14ac:dyDescent="0.3"/>
    <row r="184" ht="20.5" customHeight="1" x14ac:dyDescent="0.3"/>
    <row r="185" ht="20.5" customHeight="1" x14ac:dyDescent="0.3"/>
    <row r="186" ht="20.5" customHeight="1" x14ac:dyDescent="0.3"/>
    <row r="187" ht="20.5" customHeight="1" x14ac:dyDescent="0.3"/>
    <row r="188" ht="20.5" customHeight="1" x14ac:dyDescent="0.3"/>
    <row r="189" ht="20.5" customHeight="1" x14ac:dyDescent="0.3"/>
    <row r="190" ht="20.5" customHeight="1" x14ac:dyDescent="0.3"/>
    <row r="191" ht="20.5" customHeight="1" x14ac:dyDescent="0.3"/>
    <row r="192" ht="20.5" customHeight="1" x14ac:dyDescent="0.3"/>
    <row r="193" ht="20.5" customHeight="1" x14ac:dyDescent="0.3"/>
    <row r="194" ht="20.5" customHeight="1" x14ac:dyDescent="0.3"/>
    <row r="195" ht="20.5" customHeight="1" x14ac:dyDescent="0.3"/>
    <row r="196" ht="20.5" customHeight="1" x14ac:dyDescent="0.3"/>
    <row r="197" ht="20.5" customHeight="1" x14ac:dyDescent="0.3"/>
    <row r="198" ht="20.5" customHeight="1" x14ac:dyDescent="0.3"/>
    <row r="199" ht="20.5" customHeight="1" x14ac:dyDescent="0.3"/>
    <row r="200" ht="20.5" customHeight="1" x14ac:dyDescent="0.3"/>
    <row r="201" ht="20.5" customHeight="1" x14ac:dyDescent="0.3"/>
    <row r="202" ht="20.5" customHeight="1" x14ac:dyDescent="0.3"/>
    <row r="203" ht="20.5" customHeight="1" x14ac:dyDescent="0.3"/>
    <row r="204" ht="20.5" customHeight="1" x14ac:dyDescent="0.3"/>
    <row r="205" ht="20.5" customHeight="1" x14ac:dyDescent="0.3"/>
    <row r="206" ht="20.5" customHeight="1" x14ac:dyDescent="0.3"/>
    <row r="207" ht="20.5" customHeight="1" x14ac:dyDescent="0.3"/>
    <row r="208" ht="20.5" customHeight="1" x14ac:dyDescent="0.3"/>
    <row r="209" ht="20.5" customHeight="1" x14ac:dyDescent="0.3"/>
    <row r="210" ht="20.5" customHeight="1" x14ac:dyDescent="0.3"/>
    <row r="211" ht="20.5" customHeight="1" x14ac:dyDescent="0.3"/>
    <row r="212" ht="20.5" customHeight="1" x14ac:dyDescent="0.3"/>
    <row r="213" ht="20.5" customHeight="1" x14ac:dyDescent="0.3"/>
    <row r="214" ht="20.5" customHeight="1" x14ac:dyDescent="0.3"/>
    <row r="215" ht="20.5" customHeight="1" x14ac:dyDescent="0.3"/>
    <row r="216" ht="20.5" customHeight="1" x14ac:dyDescent="0.3"/>
    <row r="217" ht="20.5" customHeight="1" x14ac:dyDescent="0.3"/>
    <row r="218" ht="20.5" customHeight="1" x14ac:dyDescent="0.3"/>
    <row r="219" ht="20.5" customHeight="1" x14ac:dyDescent="0.3"/>
    <row r="220" ht="20.5" customHeight="1" x14ac:dyDescent="0.3"/>
    <row r="221" ht="20.5" customHeight="1" x14ac:dyDescent="0.3"/>
    <row r="222" ht="20.5" customHeight="1" x14ac:dyDescent="0.3"/>
    <row r="223" ht="20.5" customHeight="1" x14ac:dyDescent="0.3"/>
    <row r="224" ht="20.5" customHeight="1" x14ac:dyDescent="0.3"/>
  </sheetData>
  <mergeCells count="1">
    <mergeCell ref="B3:I3"/>
  </mergeCells>
  <hyperlinks>
    <hyperlink ref="B2" location="Content!A1" display="Выбросы парниковых газов" xr:uid="{4549DDE5-3D24-E14B-AB79-6BAF456BE5C5}"/>
  </hyperlinks>
  <pageMargins left="0.7" right="0.7" top="0.75" bottom="0.75" header="0.3" footer="0.3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6747D31-1B36-6D40-8FFA-3C8B5F6B60B2}">
  <dimension ref="A1:L11"/>
  <sheetViews>
    <sheetView showGridLines="0" topLeftCell="G1" zoomScale="92" zoomScaleNormal="85" workbookViewId="0">
      <selection activeCell="I10" sqref="I10"/>
    </sheetView>
  </sheetViews>
  <sheetFormatPr defaultColWidth="8.58203125" defaultRowHeight="16" x14ac:dyDescent="0.4"/>
  <cols>
    <col min="1" max="1" width="6.83203125" style="11" customWidth="1"/>
    <col min="2" max="2" width="75.5" customWidth="1"/>
    <col min="3" max="3" width="25.5" customWidth="1"/>
    <col min="4" max="9" width="25.5" style="197" customWidth="1"/>
    <col min="10" max="13" width="9.5" bestFit="1" customWidth="1"/>
  </cols>
  <sheetData>
    <row r="1" spans="1:12" s="11" customFormat="1" ht="70" customHeight="1" x14ac:dyDescent="0.35">
      <c r="A1" s="11">
        <v>1</v>
      </c>
      <c r="B1" s="11">
        <v>2</v>
      </c>
      <c r="C1" s="11">
        <v>3</v>
      </c>
      <c r="D1" s="225">
        <v>4</v>
      </c>
      <c r="E1" s="225">
        <v>4</v>
      </c>
      <c r="F1" s="11">
        <v>5</v>
      </c>
      <c r="G1" s="225">
        <v>6</v>
      </c>
      <c r="H1" s="11">
        <v>7</v>
      </c>
      <c r="I1" s="11">
        <v>7</v>
      </c>
    </row>
    <row r="2" spans="1:12" ht="18.5" x14ac:dyDescent="0.4">
      <c r="A2" s="2" t="s">
        <v>479</v>
      </c>
      <c r="B2" s="13" t="s">
        <v>480</v>
      </c>
      <c r="C2" s="226"/>
    </row>
    <row r="3" spans="1:12" ht="33.65" customHeight="1" x14ac:dyDescent="0.4">
      <c r="A3" s="2" t="s">
        <v>481</v>
      </c>
      <c r="B3" s="658" t="s">
        <v>482</v>
      </c>
      <c r="C3" s="658"/>
      <c r="D3" s="658"/>
      <c r="E3" s="658"/>
      <c r="F3" s="658"/>
      <c r="G3" s="658"/>
      <c r="H3" s="658"/>
      <c r="I3" s="658"/>
    </row>
    <row r="4" spans="1:12" x14ac:dyDescent="0.4">
      <c r="A4" s="2" t="s">
        <v>483</v>
      </c>
      <c r="B4" s="27" t="s">
        <v>484</v>
      </c>
      <c r="C4" s="28" t="s">
        <v>230</v>
      </c>
      <c r="D4" s="29">
        <v>2020</v>
      </c>
      <c r="E4" s="116">
        <v>2021</v>
      </c>
      <c r="F4" s="116">
        <v>2022</v>
      </c>
      <c r="G4" s="116">
        <v>2023</v>
      </c>
      <c r="H4" s="116">
        <v>2024</v>
      </c>
      <c r="I4" s="116">
        <v>2025</v>
      </c>
    </row>
    <row r="5" spans="1:12" x14ac:dyDescent="0.4">
      <c r="A5" s="2" t="s">
        <v>485</v>
      </c>
      <c r="B5" s="227" t="s">
        <v>486</v>
      </c>
      <c r="C5" s="228" t="s">
        <v>134</v>
      </c>
      <c r="D5" s="229">
        <v>100341383</v>
      </c>
      <c r="E5" s="126">
        <v>93807384</v>
      </c>
      <c r="F5" s="126">
        <v>94723935</v>
      </c>
      <c r="G5" s="126">
        <v>102514185</v>
      </c>
      <c r="H5" s="252">
        <v>110450576</v>
      </c>
      <c r="I5" s="494">
        <v>117294289.07247584</v>
      </c>
    </row>
    <row r="6" spans="1:12" x14ac:dyDescent="0.4">
      <c r="A6" s="2" t="s">
        <v>487</v>
      </c>
      <c r="B6" s="209" t="s">
        <v>488</v>
      </c>
      <c r="C6" s="208" t="s">
        <v>134</v>
      </c>
      <c r="D6" s="230">
        <v>453280</v>
      </c>
      <c r="E6" s="119">
        <v>524543</v>
      </c>
      <c r="F6" s="119">
        <v>536986</v>
      </c>
      <c r="G6" s="119">
        <v>394071</v>
      </c>
      <c r="H6" s="119">
        <v>370169</v>
      </c>
      <c r="I6" s="492">
        <v>389646.04567882</v>
      </c>
      <c r="J6" s="231"/>
      <c r="K6" s="231"/>
      <c r="L6" s="231"/>
    </row>
    <row r="7" spans="1:12" x14ac:dyDescent="0.4">
      <c r="A7" s="2" t="s">
        <v>489</v>
      </c>
      <c r="B7" s="209" t="s">
        <v>490</v>
      </c>
      <c r="C7" s="208" t="s">
        <v>134</v>
      </c>
      <c r="D7" s="149">
        <v>99888102</v>
      </c>
      <c r="E7" s="119">
        <v>93282841</v>
      </c>
      <c r="F7" s="119">
        <v>94186949</v>
      </c>
      <c r="G7" s="119">
        <v>102120114</v>
      </c>
      <c r="H7" s="119">
        <v>110080406</v>
      </c>
      <c r="I7" s="492">
        <v>116904643.026797</v>
      </c>
      <c r="J7" s="231"/>
      <c r="K7" s="231"/>
      <c r="L7" s="231"/>
    </row>
    <row r="8" spans="1:12" x14ac:dyDescent="0.4">
      <c r="A8" s="2" t="s">
        <v>491</v>
      </c>
      <c r="B8" s="147" t="s">
        <v>492</v>
      </c>
      <c r="C8" s="148" t="s">
        <v>134</v>
      </c>
      <c r="D8" s="230">
        <v>6151179</v>
      </c>
      <c r="E8" s="119">
        <v>7226582</v>
      </c>
      <c r="F8" s="119">
        <v>7129158</v>
      </c>
      <c r="G8" s="119">
        <v>8853230</v>
      </c>
      <c r="H8" s="119">
        <v>8789210</v>
      </c>
      <c r="I8" s="492">
        <v>8073578.5920000002</v>
      </c>
      <c r="J8" s="231"/>
      <c r="K8" s="231"/>
      <c r="L8" s="231"/>
    </row>
    <row r="9" spans="1:12" x14ac:dyDescent="0.4">
      <c r="A9" s="2" t="s">
        <v>493</v>
      </c>
      <c r="B9" s="147" t="s">
        <v>494</v>
      </c>
      <c r="C9" s="148" t="s">
        <v>134</v>
      </c>
      <c r="D9" s="230">
        <v>90078843</v>
      </c>
      <c r="E9" s="119">
        <v>81170939</v>
      </c>
      <c r="F9" s="119">
        <v>83723822</v>
      </c>
      <c r="G9" s="119">
        <v>89799349</v>
      </c>
      <c r="H9" s="119">
        <v>100699138</v>
      </c>
      <c r="I9" s="492">
        <v>108623622.45</v>
      </c>
      <c r="J9" s="231"/>
      <c r="K9" s="231"/>
      <c r="L9" s="231"/>
    </row>
    <row r="10" spans="1:12" x14ac:dyDescent="0.4">
      <c r="A10" s="2" t="s">
        <v>495</v>
      </c>
      <c r="B10" s="182" t="s">
        <v>319</v>
      </c>
      <c r="C10" s="183" t="s">
        <v>134</v>
      </c>
      <c r="D10" s="232">
        <v>3658081</v>
      </c>
      <c r="E10" s="120">
        <v>4885320</v>
      </c>
      <c r="F10" s="120">
        <v>3333969</v>
      </c>
      <c r="G10" s="120">
        <v>3467535</v>
      </c>
      <c r="H10" s="120">
        <v>592058</v>
      </c>
      <c r="I10" s="484">
        <v>207441.98479698951</v>
      </c>
      <c r="J10" s="231"/>
      <c r="K10" s="231"/>
      <c r="L10" s="231"/>
    </row>
    <row r="11" spans="1:12" x14ac:dyDescent="0.4">
      <c r="A11" s="2" t="s">
        <v>496</v>
      </c>
      <c r="B11" s="96"/>
      <c r="C11" s="96"/>
      <c r="D11" s="97"/>
      <c r="E11" s="97"/>
      <c r="F11" s="233"/>
      <c r="G11" s="233"/>
      <c r="H11" s="233"/>
      <c r="I11" s="233"/>
    </row>
  </sheetData>
  <mergeCells count="1">
    <mergeCell ref="B3:I3"/>
  </mergeCells>
  <hyperlinks>
    <hyperlink ref="B2" location="Content!A1" display="Управление отходами" xr:uid="{CE6D134B-C3D6-524C-9D51-0B41E039A3DA}"/>
  </hyperlinks>
  <pageMargins left="0.7" right="0.7" top="0.75" bottom="0.75" header="0.3" footer="0.3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B521F51-8A69-9742-9E91-A8D00D6222C4}">
  <dimension ref="A1:I80"/>
  <sheetViews>
    <sheetView showGridLines="0" topLeftCell="A47" zoomScale="64" zoomScaleNormal="55" workbookViewId="0">
      <selection activeCell="B85" sqref="B85"/>
    </sheetView>
  </sheetViews>
  <sheetFormatPr defaultColWidth="8.58203125" defaultRowHeight="16" x14ac:dyDescent="0.4"/>
  <cols>
    <col min="1" max="1" width="6.83203125" style="11" customWidth="1"/>
    <col min="2" max="2" width="75.5" customWidth="1"/>
    <col min="3" max="9" width="25.5" style="197" customWidth="1"/>
  </cols>
  <sheetData>
    <row r="1" spans="1:9" s="11" customFormat="1" ht="71.150000000000006" customHeight="1" x14ac:dyDescent="0.35">
      <c r="A1" s="11">
        <v>1</v>
      </c>
      <c r="B1" s="11">
        <v>2</v>
      </c>
      <c r="C1" s="11">
        <v>3</v>
      </c>
      <c r="D1" s="11">
        <v>4</v>
      </c>
      <c r="E1" s="11">
        <v>4</v>
      </c>
      <c r="F1" s="11">
        <v>5</v>
      </c>
      <c r="G1" s="11">
        <v>6</v>
      </c>
      <c r="H1" s="11">
        <v>7</v>
      </c>
      <c r="I1" s="11">
        <v>7</v>
      </c>
    </row>
    <row r="2" spans="1:9" ht="18.649999999999999" customHeight="1" x14ac:dyDescent="0.4">
      <c r="A2" s="2" t="s">
        <v>497</v>
      </c>
      <c r="B2" s="13" t="s">
        <v>6</v>
      </c>
      <c r="C2" s="196"/>
    </row>
    <row r="3" spans="1:9" ht="61" customHeight="1" x14ac:dyDescent="0.4">
      <c r="A3" s="2" t="s">
        <v>498</v>
      </c>
      <c r="B3" s="658" t="s">
        <v>499</v>
      </c>
      <c r="C3" s="658"/>
      <c r="D3" s="658"/>
      <c r="E3" s="658"/>
      <c r="F3" s="658"/>
      <c r="G3" s="658"/>
      <c r="H3" s="658"/>
      <c r="I3" s="658"/>
    </row>
    <row r="4" spans="1:9" x14ac:dyDescent="0.4">
      <c r="A4" s="2" t="s">
        <v>500</v>
      </c>
      <c r="B4" s="27" t="s">
        <v>501</v>
      </c>
      <c r="C4" s="28" t="s">
        <v>230</v>
      </c>
      <c r="D4" s="116">
        <v>2020</v>
      </c>
      <c r="E4" s="116">
        <v>2021</v>
      </c>
      <c r="F4" s="116">
        <v>2022</v>
      </c>
      <c r="G4" s="116">
        <v>2023</v>
      </c>
      <c r="H4" s="116">
        <v>2024</v>
      </c>
      <c r="I4" s="116">
        <v>2025</v>
      </c>
    </row>
    <row r="5" spans="1:9" ht="20.149999999999999" customHeight="1" x14ac:dyDescent="0.4">
      <c r="A5" s="2" t="s">
        <v>502</v>
      </c>
      <c r="B5" s="198" t="s">
        <v>503</v>
      </c>
      <c r="C5" s="199" t="s">
        <v>149</v>
      </c>
      <c r="D5" s="169">
        <v>500869.94</v>
      </c>
      <c r="E5" s="126">
        <v>570686</v>
      </c>
      <c r="F5" s="126">
        <v>555938</v>
      </c>
      <c r="G5" s="126">
        <v>531895</v>
      </c>
      <c r="H5" s="252">
        <v>552735</v>
      </c>
      <c r="I5" s="494">
        <v>572897</v>
      </c>
    </row>
    <row r="6" spans="1:9" x14ac:dyDescent="0.4">
      <c r="A6" s="2" t="s">
        <v>504</v>
      </c>
      <c r="B6" s="200" t="s">
        <v>505</v>
      </c>
      <c r="C6" s="97" t="s">
        <v>149</v>
      </c>
      <c r="D6" s="149">
        <v>28969.64</v>
      </c>
      <c r="E6" s="119">
        <v>30634</v>
      </c>
      <c r="F6" s="119">
        <v>31685</v>
      </c>
      <c r="G6" s="119">
        <v>32972</v>
      </c>
      <c r="H6" s="251">
        <v>33948</v>
      </c>
      <c r="I6" s="492">
        <v>36005</v>
      </c>
    </row>
    <row r="7" spans="1:9" x14ac:dyDescent="0.4">
      <c r="A7" s="2" t="s">
        <v>506</v>
      </c>
      <c r="B7" s="201" t="s">
        <v>507</v>
      </c>
      <c r="C7" s="97" t="s">
        <v>149</v>
      </c>
      <c r="D7" s="149">
        <v>1007.3</v>
      </c>
      <c r="E7" s="117">
        <v>928</v>
      </c>
      <c r="F7" s="117">
        <v>880</v>
      </c>
      <c r="G7" s="119">
        <v>1090</v>
      </c>
      <c r="H7" s="251">
        <v>1153</v>
      </c>
      <c r="I7" s="492">
        <v>1339</v>
      </c>
    </row>
    <row r="8" spans="1:9" x14ac:dyDescent="0.4">
      <c r="A8" s="2" t="s">
        <v>508</v>
      </c>
      <c r="B8" s="201" t="s">
        <v>509</v>
      </c>
      <c r="C8" s="97" t="s">
        <v>149</v>
      </c>
      <c r="D8" s="149">
        <v>27962.34</v>
      </c>
      <c r="E8" s="119">
        <v>29706</v>
      </c>
      <c r="F8" s="119">
        <v>30806</v>
      </c>
      <c r="G8" s="119">
        <v>31882</v>
      </c>
      <c r="H8" s="251">
        <v>32795</v>
      </c>
      <c r="I8" s="492">
        <v>34666</v>
      </c>
    </row>
    <row r="9" spans="1:9" x14ac:dyDescent="0.4">
      <c r="A9" s="2" t="s">
        <v>510</v>
      </c>
      <c r="B9" s="200" t="s">
        <v>511</v>
      </c>
      <c r="C9" s="97" t="s">
        <v>149</v>
      </c>
      <c r="D9" s="149">
        <v>49876.68</v>
      </c>
      <c r="E9" s="119">
        <v>45385</v>
      </c>
      <c r="F9" s="119">
        <v>50255</v>
      </c>
      <c r="G9" s="119">
        <v>47523</v>
      </c>
      <c r="H9" s="251">
        <v>42586</v>
      </c>
      <c r="I9" s="492">
        <v>40987</v>
      </c>
    </row>
    <row r="10" spans="1:9" x14ac:dyDescent="0.4">
      <c r="A10" s="2" t="s">
        <v>512</v>
      </c>
      <c r="B10" s="147" t="s">
        <v>513</v>
      </c>
      <c r="C10" s="148" t="s">
        <v>149</v>
      </c>
      <c r="D10" s="149">
        <v>42205.89</v>
      </c>
      <c r="E10" s="119">
        <v>39700</v>
      </c>
      <c r="F10" s="119">
        <v>46372</v>
      </c>
      <c r="G10" s="119">
        <v>42380</v>
      </c>
      <c r="H10" s="251">
        <v>38495</v>
      </c>
      <c r="I10" s="492">
        <v>38175</v>
      </c>
    </row>
    <row r="11" spans="1:9" x14ac:dyDescent="0.4">
      <c r="A11" s="2" t="s">
        <v>514</v>
      </c>
      <c r="B11" s="147" t="s">
        <v>515</v>
      </c>
      <c r="C11" s="148" t="s">
        <v>149</v>
      </c>
      <c r="D11" s="149">
        <v>780.51</v>
      </c>
      <c r="E11" s="117">
        <v>652</v>
      </c>
      <c r="F11" s="117">
        <v>958</v>
      </c>
      <c r="G11" s="119">
        <v>1169</v>
      </c>
      <c r="H11" s="251">
        <v>1184</v>
      </c>
      <c r="I11" s="492">
        <v>653</v>
      </c>
    </row>
    <row r="12" spans="1:9" x14ac:dyDescent="0.4">
      <c r="A12" s="2" t="s">
        <v>516</v>
      </c>
      <c r="B12" s="201" t="s">
        <v>517</v>
      </c>
      <c r="C12" s="97" t="s">
        <v>149</v>
      </c>
      <c r="D12" s="149">
        <v>6836.35</v>
      </c>
      <c r="E12" s="119">
        <v>5006</v>
      </c>
      <c r="F12" s="119">
        <v>2924</v>
      </c>
      <c r="G12" s="119">
        <v>3975</v>
      </c>
      <c r="H12" s="251">
        <v>2907</v>
      </c>
      <c r="I12" s="492">
        <v>2159</v>
      </c>
    </row>
    <row r="13" spans="1:9" x14ac:dyDescent="0.4">
      <c r="A13" s="2" t="s">
        <v>518</v>
      </c>
      <c r="B13" s="201" t="s">
        <v>519</v>
      </c>
      <c r="C13" s="97" t="s">
        <v>149</v>
      </c>
      <c r="D13" s="149">
        <v>53.93</v>
      </c>
      <c r="E13" s="117">
        <v>28</v>
      </c>
      <c r="F13" s="117">
        <v>1</v>
      </c>
      <c r="G13" s="117">
        <v>0</v>
      </c>
      <c r="H13" s="250" t="s">
        <v>371</v>
      </c>
      <c r="I13" s="492">
        <v>0</v>
      </c>
    </row>
    <row r="14" spans="1:9" x14ac:dyDescent="0.4">
      <c r="A14" s="2" t="s">
        <v>520</v>
      </c>
      <c r="B14" s="202" t="s">
        <v>521</v>
      </c>
      <c r="C14" s="148" t="s">
        <v>149</v>
      </c>
      <c r="D14" s="149">
        <v>13931.63</v>
      </c>
      <c r="E14" s="119">
        <v>14461</v>
      </c>
      <c r="F14" s="119">
        <v>15702</v>
      </c>
      <c r="G14" s="119">
        <v>12933</v>
      </c>
      <c r="H14" s="251">
        <v>13809</v>
      </c>
      <c r="I14" s="492">
        <v>12743</v>
      </c>
    </row>
    <row r="15" spans="1:9" x14ac:dyDescent="0.4">
      <c r="A15" s="2" t="s">
        <v>522</v>
      </c>
      <c r="B15" s="202" t="s">
        <v>523</v>
      </c>
      <c r="C15" s="148" t="s">
        <v>149</v>
      </c>
      <c r="D15" s="149">
        <v>293556.12</v>
      </c>
      <c r="E15" s="119">
        <v>334710</v>
      </c>
      <c r="F15" s="119">
        <v>328633</v>
      </c>
      <c r="G15" s="119">
        <v>327121</v>
      </c>
      <c r="H15" s="251">
        <v>338750</v>
      </c>
      <c r="I15" s="492">
        <v>362066</v>
      </c>
    </row>
    <row r="16" spans="1:9" x14ac:dyDescent="0.4">
      <c r="A16" s="2" t="s">
        <v>524</v>
      </c>
      <c r="B16" s="202" t="s">
        <v>525</v>
      </c>
      <c r="C16" s="148" t="s">
        <v>149</v>
      </c>
      <c r="D16" s="149">
        <v>114535.87</v>
      </c>
      <c r="E16" s="119">
        <v>145496</v>
      </c>
      <c r="F16" s="119">
        <v>129662</v>
      </c>
      <c r="G16" s="119">
        <v>111346</v>
      </c>
      <c r="H16" s="251">
        <v>123641</v>
      </c>
      <c r="I16" s="492">
        <v>118262</v>
      </c>
    </row>
    <row r="17" spans="1:9" x14ac:dyDescent="0.4">
      <c r="A17" s="2" t="s">
        <v>526</v>
      </c>
      <c r="B17" s="201" t="s">
        <v>527</v>
      </c>
      <c r="C17" s="97" t="s">
        <v>149</v>
      </c>
      <c r="D17" s="149">
        <v>97069.34</v>
      </c>
      <c r="E17" s="119">
        <v>127248</v>
      </c>
      <c r="F17" s="119">
        <v>112458</v>
      </c>
      <c r="G17" s="119">
        <v>94789</v>
      </c>
      <c r="H17" s="251">
        <v>104826</v>
      </c>
      <c r="I17" s="492">
        <v>101883</v>
      </c>
    </row>
    <row r="18" spans="1:9" x14ac:dyDescent="0.4">
      <c r="A18" s="2" t="s">
        <v>528</v>
      </c>
      <c r="B18" s="147" t="s">
        <v>529</v>
      </c>
      <c r="C18" s="148" t="s">
        <v>149</v>
      </c>
      <c r="D18" s="149">
        <v>17256.52</v>
      </c>
      <c r="E18" s="119">
        <v>18036</v>
      </c>
      <c r="F18" s="119">
        <v>17103</v>
      </c>
      <c r="G18" s="119">
        <v>16484</v>
      </c>
      <c r="H18" s="251">
        <v>18723</v>
      </c>
      <c r="I18" s="492">
        <v>16324</v>
      </c>
    </row>
    <row r="19" spans="1:9" x14ac:dyDescent="0.4">
      <c r="A19" s="2" t="s">
        <v>530</v>
      </c>
      <c r="B19" s="201" t="s">
        <v>531</v>
      </c>
      <c r="C19" s="97" t="s">
        <v>149</v>
      </c>
      <c r="D19" s="149">
        <v>214.05</v>
      </c>
      <c r="E19" s="121">
        <v>217</v>
      </c>
      <c r="F19" s="121">
        <v>102</v>
      </c>
      <c r="G19" s="121">
        <v>73</v>
      </c>
      <c r="H19" s="255">
        <v>92</v>
      </c>
      <c r="I19" s="484">
        <v>55</v>
      </c>
    </row>
    <row r="20" spans="1:9" x14ac:dyDescent="0.4">
      <c r="A20" s="2" t="s">
        <v>532</v>
      </c>
      <c r="B20" s="89" t="s">
        <v>533</v>
      </c>
      <c r="C20" s="58" t="s">
        <v>149</v>
      </c>
      <c r="D20" s="169">
        <v>0</v>
      </c>
      <c r="E20" s="123">
        <v>26</v>
      </c>
      <c r="F20" s="123">
        <v>46</v>
      </c>
      <c r="G20" s="123">
        <v>17</v>
      </c>
      <c r="H20" s="569">
        <v>42</v>
      </c>
      <c r="I20" s="493">
        <v>135</v>
      </c>
    </row>
    <row r="21" spans="1:9" x14ac:dyDescent="0.4">
      <c r="A21" s="2" t="s">
        <v>534</v>
      </c>
      <c r="B21" s="203" t="s">
        <v>535</v>
      </c>
      <c r="C21" s="97" t="s">
        <v>149</v>
      </c>
      <c r="D21" s="204">
        <v>0</v>
      </c>
      <c r="E21" s="121">
        <v>26</v>
      </c>
      <c r="F21" s="121">
        <v>46</v>
      </c>
      <c r="G21" s="121">
        <v>17</v>
      </c>
      <c r="H21" s="255">
        <v>42</v>
      </c>
      <c r="I21" s="491">
        <v>135</v>
      </c>
    </row>
    <row r="22" spans="1:9" x14ac:dyDescent="0.4">
      <c r="A22" s="2" t="s">
        <v>536</v>
      </c>
      <c r="B22" s="205" t="s">
        <v>537</v>
      </c>
      <c r="C22" s="48" t="s">
        <v>149</v>
      </c>
      <c r="D22" s="169">
        <v>247439.29</v>
      </c>
      <c r="E22" s="126">
        <v>269337</v>
      </c>
      <c r="F22" s="126">
        <v>250808</v>
      </c>
      <c r="G22" s="126">
        <v>247798</v>
      </c>
      <c r="H22" s="252">
        <v>258186</v>
      </c>
      <c r="I22" s="494">
        <v>262633</v>
      </c>
    </row>
    <row r="23" spans="1:9" x14ac:dyDescent="0.4">
      <c r="A23" s="2" t="s">
        <v>538</v>
      </c>
      <c r="B23" s="200" t="s">
        <v>539</v>
      </c>
      <c r="C23" s="97" t="s">
        <v>149</v>
      </c>
      <c r="D23" s="149">
        <v>177418</v>
      </c>
      <c r="E23" s="119">
        <v>199321</v>
      </c>
      <c r="F23" s="119">
        <v>201676</v>
      </c>
      <c r="G23" s="119">
        <v>198360</v>
      </c>
      <c r="H23" s="251">
        <v>200653</v>
      </c>
      <c r="I23" s="492">
        <v>206530</v>
      </c>
    </row>
    <row r="24" spans="1:9" x14ac:dyDescent="0.4">
      <c r="A24" s="2" t="s">
        <v>540</v>
      </c>
      <c r="B24" s="206" t="s">
        <v>541</v>
      </c>
      <c r="C24" s="97" t="s">
        <v>149</v>
      </c>
      <c r="D24" s="149">
        <v>59850</v>
      </c>
      <c r="E24" s="119">
        <v>62564</v>
      </c>
      <c r="F24" s="119">
        <v>61794</v>
      </c>
      <c r="G24" s="119">
        <v>60593</v>
      </c>
      <c r="H24" s="251">
        <v>48075</v>
      </c>
      <c r="I24" s="492">
        <v>49957</v>
      </c>
    </row>
    <row r="25" spans="1:9" x14ac:dyDescent="0.4">
      <c r="A25" s="2" t="s">
        <v>542</v>
      </c>
      <c r="B25" s="207" t="s">
        <v>543</v>
      </c>
      <c r="C25" s="208" t="s">
        <v>149</v>
      </c>
      <c r="D25" s="149">
        <v>117568</v>
      </c>
      <c r="E25" s="119">
        <v>136757</v>
      </c>
      <c r="F25" s="119">
        <v>139882</v>
      </c>
      <c r="G25" s="119">
        <v>137768</v>
      </c>
      <c r="H25" s="251">
        <v>152578</v>
      </c>
      <c r="I25" s="492">
        <v>156572</v>
      </c>
    </row>
    <row r="26" spans="1:9" x14ac:dyDescent="0.4">
      <c r="A26" s="2" t="s">
        <v>544</v>
      </c>
      <c r="B26" s="207" t="s">
        <v>545</v>
      </c>
      <c r="C26" s="208" t="s">
        <v>149</v>
      </c>
      <c r="D26" s="149">
        <v>123653</v>
      </c>
      <c r="E26" s="119">
        <v>143342</v>
      </c>
      <c r="F26" s="119">
        <v>146371</v>
      </c>
      <c r="G26" s="119">
        <v>143057</v>
      </c>
      <c r="H26" s="251">
        <v>137181</v>
      </c>
      <c r="I26" s="492">
        <v>146417</v>
      </c>
    </row>
    <row r="27" spans="1:9" x14ac:dyDescent="0.4">
      <c r="A27" s="2" t="s">
        <v>546</v>
      </c>
      <c r="B27" s="200" t="s">
        <v>547</v>
      </c>
      <c r="C27" s="97" t="s">
        <v>149</v>
      </c>
      <c r="D27" s="149">
        <v>70022</v>
      </c>
      <c r="E27" s="119">
        <v>70016</v>
      </c>
      <c r="F27" s="119">
        <v>48924</v>
      </c>
      <c r="G27" s="119">
        <v>49359</v>
      </c>
      <c r="H27" s="251">
        <v>57443</v>
      </c>
      <c r="I27" s="492">
        <v>56044</v>
      </c>
    </row>
    <row r="28" spans="1:9" x14ac:dyDescent="0.4">
      <c r="A28" s="2" t="s">
        <v>548</v>
      </c>
      <c r="B28" s="206" t="s">
        <v>541</v>
      </c>
      <c r="C28" s="97" t="s">
        <v>149</v>
      </c>
      <c r="D28" s="149">
        <v>25653</v>
      </c>
      <c r="E28" s="119">
        <v>25828</v>
      </c>
      <c r="F28" s="119">
        <v>4912</v>
      </c>
      <c r="G28" s="119">
        <v>5249</v>
      </c>
      <c r="H28" s="251">
        <v>5473</v>
      </c>
      <c r="I28" s="492">
        <v>5334</v>
      </c>
    </row>
    <row r="29" spans="1:9" x14ac:dyDescent="0.4">
      <c r="A29" s="2" t="s">
        <v>549</v>
      </c>
      <c r="B29" s="207" t="s">
        <v>543</v>
      </c>
      <c r="C29" s="208" t="s">
        <v>149</v>
      </c>
      <c r="D29" s="149">
        <v>44368</v>
      </c>
      <c r="E29" s="119">
        <v>44188</v>
      </c>
      <c r="F29" s="119">
        <v>44011</v>
      </c>
      <c r="G29" s="119">
        <v>44110</v>
      </c>
      <c r="H29" s="251">
        <v>51970</v>
      </c>
      <c r="I29" s="492">
        <v>50710</v>
      </c>
    </row>
    <row r="30" spans="1:9" x14ac:dyDescent="0.4">
      <c r="A30" s="2" t="s">
        <v>550</v>
      </c>
      <c r="B30" s="207" t="s">
        <v>545</v>
      </c>
      <c r="C30" s="208" t="s">
        <v>149</v>
      </c>
      <c r="D30" s="149">
        <v>0</v>
      </c>
      <c r="E30" s="119">
        <v>23805</v>
      </c>
      <c r="F30" s="119">
        <v>22632</v>
      </c>
      <c r="G30" s="119">
        <v>23798</v>
      </c>
      <c r="H30" s="251">
        <v>25070</v>
      </c>
      <c r="I30" s="492">
        <v>29711</v>
      </c>
    </row>
    <row r="31" spans="1:9" x14ac:dyDescent="0.4">
      <c r="A31" s="2" t="s">
        <v>551</v>
      </c>
      <c r="B31" s="209" t="s">
        <v>552</v>
      </c>
      <c r="C31" s="208" t="s">
        <v>149</v>
      </c>
      <c r="D31" s="149">
        <v>0</v>
      </c>
      <c r="E31" s="117">
        <v>0</v>
      </c>
      <c r="F31" s="117">
        <v>208</v>
      </c>
      <c r="G31" s="117">
        <v>79</v>
      </c>
      <c r="H31" s="250">
        <v>91</v>
      </c>
      <c r="I31" s="490">
        <v>59</v>
      </c>
    </row>
    <row r="32" spans="1:9" x14ac:dyDescent="0.4">
      <c r="A32" s="2" t="s">
        <v>553</v>
      </c>
      <c r="B32" s="209" t="s">
        <v>554</v>
      </c>
      <c r="C32" s="208" t="s">
        <v>149</v>
      </c>
      <c r="D32" s="149">
        <v>0</v>
      </c>
      <c r="E32" s="121">
        <v>0</v>
      </c>
      <c r="F32" s="121">
        <v>0</v>
      </c>
      <c r="G32" s="121">
        <v>0</v>
      </c>
      <c r="H32" s="255">
        <v>0</v>
      </c>
      <c r="I32" s="491">
        <v>0</v>
      </c>
    </row>
    <row r="33" spans="1:9" x14ac:dyDescent="0.4">
      <c r="A33" s="2" t="s">
        <v>555</v>
      </c>
      <c r="B33" s="89" t="s">
        <v>556</v>
      </c>
      <c r="C33" s="58" t="s">
        <v>149</v>
      </c>
      <c r="D33" s="169">
        <v>462719.93999999994</v>
      </c>
      <c r="E33" s="126">
        <v>491962</v>
      </c>
      <c r="F33" s="126">
        <v>453896</v>
      </c>
      <c r="G33" s="126">
        <v>430977</v>
      </c>
      <c r="H33" s="252">
        <v>444165</v>
      </c>
      <c r="I33" s="494">
        <v>452255</v>
      </c>
    </row>
    <row r="34" spans="1:9" x14ac:dyDescent="0.4">
      <c r="A34" s="2" t="s">
        <v>557</v>
      </c>
      <c r="B34" s="70" t="s">
        <v>558</v>
      </c>
      <c r="C34" s="48"/>
      <c r="D34" s="210"/>
      <c r="E34" s="121"/>
      <c r="F34" s="121"/>
      <c r="G34" s="121"/>
      <c r="H34" s="569"/>
      <c r="I34" s="493"/>
    </row>
    <row r="35" spans="1:9" x14ac:dyDescent="0.4">
      <c r="A35" s="2" t="s">
        <v>559</v>
      </c>
      <c r="B35" s="211" t="s">
        <v>354</v>
      </c>
      <c r="C35" s="212" t="s">
        <v>149</v>
      </c>
      <c r="D35" s="154">
        <v>50937</v>
      </c>
      <c r="E35" s="119">
        <v>53853</v>
      </c>
      <c r="F35" s="119">
        <v>58200</v>
      </c>
      <c r="G35" s="119">
        <v>55083</v>
      </c>
      <c r="H35" s="251">
        <v>57285</v>
      </c>
      <c r="I35" s="492">
        <v>53199.6</v>
      </c>
    </row>
    <row r="36" spans="1:9" x14ac:dyDescent="0.4">
      <c r="A36" s="2" t="s">
        <v>560</v>
      </c>
      <c r="B36" s="201" t="s">
        <v>561</v>
      </c>
      <c r="C36" s="97" t="s">
        <v>149</v>
      </c>
      <c r="D36" s="149">
        <v>71294</v>
      </c>
      <c r="E36" s="119">
        <v>67323</v>
      </c>
      <c r="F36" s="119">
        <v>68654</v>
      </c>
      <c r="G36" s="119">
        <v>64423</v>
      </c>
      <c r="H36" s="251">
        <v>59492</v>
      </c>
      <c r="I36" s="492">
        <v>54483.23</v>
      </c>
    </row>
    <row r="37" spans="1:9" x14ac:dyDescent="0.4">
      <c r="A37" s="2" t="s">
        <v>562</v>
      </c>
      <c r="B37" s="201" t="s">
        <v>358</v>
      </c>
      <c r="C37" s="97" t="s">
        <v>149</v>
      </c>
      <c r="D37" s="149">
        <v>5344</v>
      </c>
      <c r="E37" s="119">
        <v>5423</v>
      </c>
      <c r="F37" s="119">
        <v>5298</v>
      </c>
      <c r="G37" s="119">
        <v>4619</v>
      </c>
      <c r="H37" s="251">
        <v>4229</v>
      </c>
      <c r="I37" s="492">
        <v>4183</v>
      </c>
    </row>
    <row r="38" spans="1:9" x14ac:dyDescent="0.4">
      <c r="A38" s="2" t="s">
        <v>563</v>
      </c>
      <c r="B38" s="201" t="s">
        <v>360</v>
      </c>
      <c r="C38" s="97" t="s">
        <v>149</v>
      </c>
      <c r="D38" s="149">
        <v>69586</v>
      </c>
      <c r="E38" s="119">
        <v>92220</v>
      </c>
      <c r="F38" s="119">
        <v>54170</v>
      </c>
      <c r="G38" s="119">
        <v>40212</v>
      </c>
      <c r="H38" s="251">
        <v>46481</v>
      </c>
      <c r="I38" s="492">
        <v>43262.52</v>
      </c>
    </row>
    <row r="39" spans="1:9" x14ac:dyDescent="0.4">
      <c r="A39" s="2" t="s">
        <v>564</v>
      </c>
      <c r="B39" s="201" t="s">
        <v>362</v>
      </c>
      <c r="C39" s="97" t="s">
        <v>149</v>
      </c>
      <c r="D39" s="149">
        <v>5071</v>
      </c>
      <c r="E39" s="119">
        <v>5469</v>
      </c>
      <c r="F39" s="119">
        <v>5388</v>
      </c>
      <c r="G39" s="119">
        <v>5514</v>
      </c>
      <c r="H39" s="251">
        <v>5699</v>
      </c>
      <c r="I39" s="492">
        <v>5744.76</v>
      </c>
    </row>
    <row r="40" spans="1:9" x14ac:dyDescent="0.4">
      <c r="A40" s="2" t="s">
        <v>565</v>
      </c>
      <c r="B40" s="201" t="s">
        <v>418</v>
      </c>
      <c r="C40" s="97" t="s">
        <v>149</v>
      </c>
      <c r="D40" s="149">
        <v>173540</v>
      </c>
      <c r="E40" s="119">
        <v>182187</v>
      </c>
      <c r="F40" s="119">
        <v>178718</v>
      </c>
      <c r="G40" s="119">
        <v>172254</v>
      </c>
      <c r="H40" s="251">
        <v>175563</v>
      </c>
      <c r="I40" s="492">
        <v>181084.46</v>
      </c>
    </row>
    <row r="41" spans="1:9" x14ac:dyDescent="0.4">
      <c r="A41" s="2" t="s">
        <v>566</v>
      </c>
      <c r="B41" s="201" t="s">
        <v>366</v>
      </c>
      <c r="C41" s="97" t="s">
        <v>149</v>
      </c>
      <c r="D41" s="149">
        <v>36408</v>
      </c>
      <c r="E41" s="119">
        <v>32865</v>
      </c>
      <c r="F41" s="119">
        <v>30393</v>
      </c>
      <c r="G41" s="119">
        <v>34848</v>
      </c>
      <c r="H41" s="251">
        <v>32153</v>
      </c>
      <c r="I41" s="492">
        <v>38483.99</v>
      </c>
    </row>
    <row r="42" spans="1:9" x14ac:dyDescent="0.4">
      <c r="A42" s="2" t="s">
        <v>567</v>
      </c>
      <c r="B42" s="201" t="s">
        <v>368</v>
      </c>
      <c r="C42" s="97" t="s">
        <v>149</v>
      </c>
      <c r="D42" s="149">
        <v>38659</v>
      </c>
      <c r="E42" s="119">
        <v>39760</v>
      </c>
      <c r="F42" s="119">
        <v>41186</v>
      </c>
      <c r="G42" s="119">
        <v>41599</v>
      </c>
      <c r="H42" s="251">
        <v>41928</v>
      </c>
      <c r="I42" s="492">
        <v>43660.83</v>
      </c>
    </row>
    <row r="43" spans="1:9" x14ac:dyDescent="0.4">
      <c r="A43" s="2" t="s">
        <v>568</v>
      </c>
      <c r="B43" s="201" t="s">
        <v>377</v>
      </c>
      <c r="C43" s="97" t="s">
        <v>149</v>
      </c>
      <c r="D43" s="149">
        <v>89</v>
      </c>
      <c r="E43" s="117">
        <v>89</v>
      </c>
      <c r="F43" s="117">
        <v>70</v>
      </c>
      <c r="G43" s="117">
        <v>32</v>
      </c>
      <c r="H43" s="250">
        <v>59</v>
      </c>
      <c r="I43" s="492">
        <v>59.04</v>
      </c>
    </row>
    <row r="44" spans="1:9" x14ac:dyDescent="0.4">
      <c r="A44" s="2" t="s">
        <v>569</v>
      </c>
      <c r="B44" s="201" t="s">
        <v>570</v>
      </c>
      <c r="C44" s="97" t="s">
        <v>149</v>
      </c>
      <c r="D44" s="149">
        <v>88</v>
      </c>
      <c r="E44" s="117">
        <v>94</v>
      </c>
      <c r="F44" s="117">
        <v>90</v>
      </c>
      <c r="G44" s="117">
        <v>104</v>
      </c>
      <c r="H44" s="250">
        <v>91</v>
      </c>
      <c r="I44" s="492">
        <v>121.4</v>
      </c>
    </row>
    <row r="45" spans="1:9" x14ac:dyDescent="0.4">
      <c r="A45" s="2" t="s">
        <v>571</v>
      </c>
      <c r="B45" s="201" t="s">
        <v>375</v>
      </c>
      <c r="C45" s="97" t="s">
        <v>149</v>
      </c>
      <c r="D45" s="149">
        <v>10150</v>
      </c>
      <c r="E45" s="119">
        <v>11039</v>
      </c>
      <c r="F45" s="119">
        <v>10375</v>
      </c>
      <c r="G45" s="119">
        <v>10770</v>
      </c>
      <c r="H45" s="251">
        <v>11370</v>
      </c>
      <c r="I45" s="492">
        <v>11517.85</v>
      </c>
    </row>
    <row r="46" spans="1:9" x14ac:dyDescent="0.4">
      <c r="A46" s="2" t="s">
        <v>572</v>
      </c>
      <c r="B46" s="201" t="s">
        <v>373</v>
      </c>
      <c r="C46" s="97" t="s">
        <v>149</v>
      </c>
      <c r="D46" s="149">
        <v>1434</v>
      </c>
      <c r="E46" s="119">
        <v>1494</v>
      </c>
      <c r="F46" s="119">
        <v>1336</v>
      </c>
      <c r="G46" s="119">
        <v>1491</v>
      </c>
      <c r="H46" s="251">
        <v>1419</v>
      </c>
      <c r="I46" s="492">
        <v>2950.95</v>
      </c>
    </row>
    <row r="47" spans="1:9" x14ac:dyDescent="0.4">
      <c r="A47" s="2" t="s">
        <v>573</v>
      </c>
      <c r="B47" s="201" t="s">
        <v>370</v>
      </c>
      <c r="C47" s="97" t="s">
        <v>149</v>
      </c>
      <c r="D47" s="149">
        <v>8</v>
      </c>
      <c r="E47" s="117">
        <v>21</v>
      </c>
      <c r="F47" s="117">
        <v>18</v>
      </c>
      <c r="G47" s="117">
        <v>29</v>
      </c>
      <c r="H47" s="250" t="s">
        <v>371</v>
      </c>
      <c r="I47" s="492" t="s">
        <v>371</v>
      </c>
    </row>
    <row r="48" spans="1:9" x14ac:dyDescent="0.4">
      <c r="A48" s="2"/>
      <c r="B48" s="201" t="s">
        <v>574</v>
      </c>
      <c r="C48" s="97" t="s">
        <v>149</v>
      </c>
      <c r="D48" s="121" t="s">
        <v>371</v>
      </c>
      <c r="E48" s="121" t="s">
        <v>371</v>
      </c>
      <c r="F48" s="121" t="s">
        <v>371</v>
      </c>
      <c r="G48" s="121" t="s">
        <v>371</v>
      </c>
      <c r="H48" s="253">
        <v>8397</v>
      </c>
      <c r="I48" s="484">
        <v>13079.35</v>
      </c>
    </row>
    <row r="49" spans="1:9" ht="16" customHeight="1" x14ac:dyDescent="0.4">
      <c r="A49" s="2" t="s">
        <v>575</v>
      </c>
      <c r="B49" s="659" t="s">
        <v>576</v>
      </c>
      <c r="C49" s="659"/>
      <c r="D49" s="660"/>
      <c r="E49" s="660"/>
      <c r="F49" s="660"/>
      <c r="G49" s="660"/>
      <c r="H49" s="660"/>
      <c r="I49"/>
    </row>
    <row r="50" spans="1:9" x14ac:dyDescent="0.4">
      <c r="B50" s="96"/>
      <c r="C50" s="97"/>
      <c r="E50" s="213"/>
      <c r="F50" s="213"/>
      <c r="G50" s="213"/>
    </row>
    <row r="51" spans="1:9" x14ac:dyDescent="0.4">
      <c r="A51" s="2" t="s">
        <v>577</v>
      </c>
      <c r="B51" s="27" t="s">
        <v>578</v>
      </c>
      <c r="C51" s="28" t="s">
        <v>230</v>
      </c>
      <c r="D51" s="29">
        <v>2020</v>
      </c>
      <c r="E51" s="116">
        <v>2021</v>
      </c>
      <c r="F51" s="116">
        <v>2022</v>
      </c>
      <c r="G51" s="116">
        <v>2023</v>
      </c>
      <c r="H51" s="116">
        <v>2024</v>
      </c>
      <c r="I51" s="116">
        <v>2025</v>
      </c>
    </row>
    <row r="52" spans="1:9" x14ac:dyDescent="0.4">
      <c r="A52" s="2" t="s">
        <v>579</v>
      </c>
      <c r="B52" s="214" t="s">
        <v>580</v>
      </c>
      <c r="C52" s="48"/>
      <c r="D52" s="215"/>
      <c r="E52" s="215"/>
      <c r="F52" s="215"/>
      <c r="G52" s="215"/>
      <c r="H52" s="215"/>
      <c r="I52" s="215"/>
    </row>
    <row r="53" spans="1:9" x14ac:dyDescent="0.4">
      <c r="A53" s="2" t="s">
        <v>581</v>
      </c>
      <c r="B53" s="216" t="s">
        <v>354</v>
      </c>
      <c r="C53" s="181" t="s">
        <v>582</v>
      </c>
      <c r="D53" s="217">
        <v>2.34</v>
      </c>
      <c r="E53" s="117">
        <v>2.4300000000000002</v>
      </c>
      <c r="F53" s="117">
        <v>2.78</v>
      </c>
      <c r="G53" s="117">
        <v>2.68</v>
      </c>
      <c r="H53" s="250">
        <v>2.5499999999999998</v>
      </c>
      <c r="I53" s="558">
        <v>2.39</v>
      </c>
    </row>
    <row r="54" spans="1:9" ht="31" x14ac:dyDescent="0.4">
      <c r="A54" s="2" t="s">
        <v>583</v>
      </c>
      <c r="B54" s="202" t="s">
        <v>356</v>
      </c>
      <c r="C54" s="148" t="s">
        <v>584</v>
      </c>
      <c r="D54" s="218">
        <v>3.94</v>
      </c>
      <c r="E54" s="117">
        <v>3.84</v>
      </c>
      <c r="F54" s="117">
        <v>4.0599999999999996</v>
      </c>
      <c r="G54" s="117">
        <v>3.87</v>
      </c>
      <c r="H54" s="250">
        <v>3.41</v>
      </c>
      <c r="I54" s="558">
        <v>3</v>
      </c>
    </row>
    <row r="55" spans="1:9" x14ac:dyDescent="0.4">
      <c r="A55" s="2" t="s">
        <v>585</v>
      </c>
      <c r="B55" s="202" t="s">
        <v>358</v>
      </c>
      <c r="C55" s="148" t="s">
        <v>586</v>
      </c>
      <c r="D55" s="218">
        <v>7.0000000000000007E-2</v>
      </c>
      <c r="E55" s="117">
        <v>0.13</v>
      </c>
      <c r="F55" s="117">
        <v>0.12</v>
      </c>
      <c r="G55" s="117">
        <v>0.1</v>
      </c>
      <c r="H55" s="250">
        <v>0.09</v>
      </c>
      <c r="I55" s="558">
        <v>0.09</v>
      </c>
    </row>
    <row r="56" spans="1:9" x14ac:dyDescent="0.4">
      <c r="A56" s="2" t="s">
        <v>587</v>
      </c>
      <c r="B56" s="202" t="s">
        <v>360</v>
      </c>
      <c r="C56" s="148" t="s">
        <v>588</v>
      </c>
      <c r="D56" s="218">
        <v>717.14</v>
      </c>
      <c r="E56" s="117">
        <v>1.65</v>
      </c>
      <c r="F56" s="117">
        <v>1.1100000000000001</v>
      </c>
      <c r="G56" s="117">
        <v>0.87</v>
      </c>
      <c r="H56" s="250">
        <v>0.9</v>
      </c>
      <c r="I56" s="558">
        <v>0.85</v>
      </c>
    </row>
    <row r="57" spans="1:9" ht="31" x14ac:dyDescent="0.4">
      <c r="A57" s="2" t="s">
        <v>589</v>
      </c>
      <c r="B57" s="202" t="s">
        <v>362</v>
      </c>
      <c r="C57" s="148" t="s">
        <v>590</v>
      </c>
      <c r="D57" s="218">
        <v>0.26</v>
      </c>
      <c r="E57" s="117">
        <v>0.25</v>
      </c>
      <c r="F57" s="117">
        <v>0.25</v>
      </c>
      <c r="G57" s="117">
        <v>0.26</v>
      </c>
      <c r="H57" s="250">
        <v>0.24</v>
      </c>
      <c r="I57" s="558">
        <v>0.22</v>
      </c>
    </row>
    <row r="58" spans="1:9" x14ac:dyDescent="0.4">
      <c r="A58" s="2" t="s">
        <v>591</v>
      </c>
      <c r="B58" s="202" t="s">
        <v>364</v>
      </c>
      <c r="C58" s="148" t="s">
        <v>1399</v>
      </c>
      <c r="D58" s="218">
        <v>4.8499999999999996</v>
      </c>
      <c r="E58" s="117">
        <v>4.45</v>
      </c>
      <c r="F58" s="117">
        <v>4.33</v>
      </c>
      <c r="G58" s="117">
        <v>4.25</v>
      </c>
      <c r="H58" s="250">
        <v>4.2300000000000004</v>
      </c>
      <c r="I58" s="558">
        <v>4.25</v>
      </c>
    </row>
    <row r="59" spans="1:9" x14ac:dyDescent="0.4">
      <c r="A59" s="2" t="s">
        <v>592</v>
      </c>
      <c r="B59" s="202" t="s">
        <v>366</v>
      </c>
      <c r="C59" s="148" t="s">
        <v>593</v>
      </c>
      <c r="D59" s="218">
        <v>6.25</v>
      </c>
      <c r="E59" s="117">
        <v>5.69</v>
      </c>
      <c r="F59" s="117">
        <v>5.51</v>
      </c>
      <c r="G59" s="117">
        <v>5.44</v>
      </c>
      <c r="H59" s="250">
        <v>4.76</v>
      </c>
      <c r="I59" s="558">
        <v>5</v>
      </c>
    </row>
    <row r="60" spans="1:9" ht="31" x14ac:dyDescent="0.4">
      <c r="A60" s="2" t="s">
        <v>594</v>
      </c>
      <c r="B60" s="202" t="s">
        <v>368</v>
      </c>
      <c r="C60" s="148" t="s">
        <v>1400</v>
      </c>
      <c r="D60" s="218">
        <v>90.09</v>
      </c>
      <c r="E60" s="117">
        <v>93.98</v>
      </c>
      <c r="F60" s="117">
        <v>92.84</v>
      </c>
      <c r="G60" s="117">
        <v>87.9</v>
      </c>
      <c r="H60" s="250">
        <v>87.72</v>
      </c>
      <c r="I60" s="558">
        <v>85.93</v>
      </c>
    </row>
    <row r="61" spans="1:9" ht="31" x14ac:dyDescent="0.4">
      <c r="A61" s="2" t="s">
        <v>595</v>
      </c>
      <c r="B61" s="202" t="s">
        <v>377</v>
      </c>
      <c r="C61" s="148" t="s">
        <v>1401</v>
      </c>
      <c r="D61" s="218">
        <v>0.53</v>
      </c>
      <c r="E61" s="117">
        <v>0.46</v>
      </c>
      <c r="F61" s="117">
        <v>0.4</v>
      </c>
      <c r="G61" s="117">
        <v>0.17</v>
      </c>
      <c r="H61" s="250">
        <v>0.3</v>
      </c>
      <c r="I61" s="558">
        <v>0.14000000000000001</v>
      </c>
    </row>
    <row r="62" spans="1:9" ht="46.5" x14ac:dyDescent="0.4">
      <c r="A62" s="2" t="s">
        <v>596</v>
      </c>
      <c r="B62" s="219" t="s">
        <v>570</v>
      </c>
      <c r="C62" s="183" t="s">
        <v>597</v>
      </c>
      <c r="D62" s="220">
        <v>2.64</v>
      </c>
      <c r="E62" s="121">
        <v>1.84</v>
      </c>
      <c r="F62" s="121">
        <v>1.62</v>
      </c>
      <c r="G62" s="121">
        <v>1.99</v>
      </c>
      <c r="H62" s="255">
        <v>1.67</v>
      </c>
      <c r="I62" s="588">
        <v>1.93</v>
      </c>
    </row>
    <row r="63" spans="1:9" x14ac:dyDescent="0.4">
      <c r="B63" s="221"/>
      <c r="C63" s="148"/>
    </row>
    <row r="64" spans="1:9" x14ac:dyDescent="0.4">
      <c r="A64" s="2" t="s">
        <v>598</v>
      </c>
      <c r="B64" s="27" t="s">
        <v>599</v>
      </c>
      <c r="C64" s="28" t="s">
        <v>230</v>
      </c>
      <c r="D64" s="29">
        <v>2020</v>
      </c>
      <c r="E64" s="116">
        <v>2021</v>
      </c>
      <c r="F64" s="116">
        <v>2022</v>
      </c>
      <c r="G64" s="116">
        <v>2023</v>
      </c>
      <c r="H64" s="116">
        <v>2024</v>
      </c>
      <c r="I64" s="116">
        <v>2025</v>
      </c>
    </row>
    <row r="65" spans="1:9" ht="31" x14ac:dyDescent="0.4">
      <c r="A65" s="2" t="s">
        <v>600</v>
      </c>
      <c r="B65" s="222" t="s">
        <v>601</v>
      </c>
      <c r="C65" s="145" t="s">
        <v>149</v>
      </c>
      <c r="D65" s="169">
        <v>30558</v>
      </c>
      <c r="E65" s="126">
        <v>16547</v>
      </c>
      <c r="F65" s="123">
        <v>16917</v>
      </c>
      <c r="G65" s="126">
        <v>11497</v>
      </c>
      <c r="H65" s="252">
        <v>12490</v>
      </c>
      <c r="I65" s="494">
        <v>12406</v>
      </c>
    </row>
    <row r="66" spans="1:9" x14ac:dyDescent="0.4">
      <c r="A66" s="2" t="s">
        <v>602</v>
      </c>
      <c r="B66" s="200" t="s">
        <v>505</v>
      </c>
      <c r="C66" s="97" t="s">
        <v>149</v>
      </c>
      <c r="D66" s="154">
        <v>17345</v>
      </c>
      <c r="E66" s="117">
        <v>553</v>
      </c>
      <c r="F66" s="117">
        <v>20</v>
      </c>
      <c r="G66" s="117">
        <v>115</v>
      </c>
      <c r="H66" s="250">
        <v>55</v>
      </c>
      <c r="I66" s="492">
        <v>79</v>
      </c>
    </row>
    <row r="67" spans="1:9" x14ac:dyDescent="0.4">
      <c r="A67" s="2"/>
      <c r="B67" s="201" t="s">
        <v>507</v>
      </c>
      <c r="C67" s="97" t="s">
        <v>149</v>
      </c>
      <c r="D67" s="149" t="s">
        <v>371</v>
      </c>
      <c r="E67" s="149" t="s">
        <v>371</v>
      </c>
      <c r="F67" s="149" t="s">
        <v>371</v>
      </c>
      <c r="G67" s="117">
        <v>0</v>
      </c>
      <c r="H67" s="250">
        <v>1</v>
      </c>
      <c r="I67" s="492">
        <v>28</v>
      </c>
    </row>
    <row r="68" spans="1:9" x14ac:dyDescent="0.4">
      <c r="A68" s="2" t="s">
        <v>603</v>
      </c>
      <c r="B68" s="201" t="s">
        <v>509</v>
      </c>
      <c r="C68" s="97" t="s">
        <v>149</v>
      </c>
      <c r="D68" s="149">
        <v>17345</v>
      </c>
      <c r="E68" s="117">
        <v>553</v>
      </c>
      <c r="F68" s="117">
        <v>20</v>
      </c>
      <c r="G68" s="117">
        <v>114</v>
      </c>
      <c r="H68" s="250">
        <v>55</v>
      </c>
      <c r="I68" s="492">
        <v>51</v>
      </c>
    </row>
    <row r="69" spans="1:9" x14ac:dyDescent="0.4">
      <c r="A69" s="2" t="s">
        <v>604</v>
      </c>
      <c r="B69" s="200" t="s">
        <v>517</v>
      </c>
      <c r="C69" s="97" t="s">
        <v>149</v>
      </c>
      <c r="D69" s="149">
        <v>19</v>
      </c>
      <c r="E69" s="117">
        <v>20</v>
      </c>
      <c r="F69" s="117">
        <v>7</v>
      </c>
      <c r="G69" s="117">
        <v>82</v>
      </c>
      <c r="H69" s="250">
        <v>481</v>
      </c>
      <c r="I69" s="492">
        <v>75</v>
      </c>
    </row>
    <row r="70" spans="1:9" x14ac:dyDescent="0.4">
      <c r="A70" s="2" t="s">
        <v>605</v>
      </c>
      <c r="B70" s="202" t="s">
        <v>606</v>
      </c>
      <c r="C70" s="148" t="s">
        <v>149</v>
      </c>
      <c r="D70" s="149">
        <v>0</v>
      </c>
      <c r="E70" s="117">
        <v>0</v>
      </c>
      <c r="F70" s="117">
        <v>0</v>
      </c>
      <c r="G70" s="117">
        <v>63</v>
      </c>
      <c r="H70" s="250">
        <v>406</v>
      </c>
      <c r="I70" s="492">
        <v>44</v>
      </c>
    </row>
    <row r="71" spans="1:9" x14ac:dyDescent="0.4">
      <c r="A71" s="2"/>
      <c r="B71" s="202" t="s">
        <v>521</v>
      </c>
      <c r="C71" s="148" t="s">
        <v>149</v>
      </c>
      <c r="D71" s="149" t="s">
        <v>371</v>
      </c>
      <c r="E71" s="149" t="s">
        <v>371</v>
      </c>
      <c r="F71" s="149" t="s">
        <v>371</v>
      </c>
      <c r="G71" s="149" t="s">
        <v>371</v>
      </c>
      <c r="H71" s="149" t="s">
        <v>371</v>
      </c>
      <c r="I71" s="492">
        <v>112</v>
      </c>
    </row>
    <row r="72" spans="1:9" x14ac:dyDescent="0.4">
      <c r="A72" s="2" t="s">
        <v>607</v>
      </c>
      <c r="B72" s="202" t="s">
        <v>608</v>
      </c>
      <c r="C72" s="148" t="s">
        <v>149</v>
      </c>
      <c r="D72" s="149">
        <v>11770</v>
      </c>
      <c r="E72" s="117">
        <v>13609</v>
      </c>
      <c r="F72" s="117">
        <v>14155</v>
      </c>
      <c r="G72" s="117">
        <v>9930</v>
      </c>
      <c r="H72" s="250">
        <v>9206</v>
      </c>
      <c r="I72" s="492">
        <v>9516</v>
      </c>
    </row>
    <row r="73" spans="1:9" x14ac:dyDescent="0.4">
      <c r="A73" s="2" t="s">
        <v>609</v>
      </c>
      <c r="B73" s="200" t="s">
        <v>527</v>
      </c>
      <c r="C73" s="97" t="s">
        <v>149</v>
      </c>
      <c r="D73" s="149">
        <v>17</v>
      </c>
      <c r="E73" s="119">
        <v>21</v>
      </c>
      <c r="F73" s="119">
        <v>352</v>
      </c>
      <c r="G73" s="119">
        <v>863</v>
      </c>
      <c r="H73" s="251">
        <v>1397</v>
      </c>
      <c r="I73" s="492">
        <v>1713</v>
      </c>
    </row>
    <row r="74" spans="1:9" x14ac:dyDescent="0.4">
      <c r="A74" s="2"/>
      <c r="B74" s="200" t="s">
        <v>529</v>
      </c>
      <c r="C74" s="97" t="s">
        <v>149</v>
      </c>
      <c r="D74" s="149">
        <v>0</v>
      </c>
      <c r="E74" s="119">
        <v>0</v>
      </c>
      <c r="F74" s="119">
        <v>0</v>
      </c>
      <c r="G74" s="119">
        <v>0</v>
      </c>
      <c r="H74" s="251">
        <v>226</v>
      </c>
      <c r="I74" s="492">
        <v>251</v>
      </c>
    </row>
    <row r="75" spans="1:9" x14ac:dyDescent="0.4">
      <c r="A75" s="2" t="s">
        <v>610</v>
      </c>
      <c r="B75" s="223" t="s">
        <v>611</v>
      </c>
      <c r="C75" s="174" t="s">
        <v>149</v>
      </c>
      <c r="D75" s="149">
        <v>494</v>
      </c>
      <c r="E75" s="117">
        <v>1932</v>
      </c>
      <c r="F75" s="117">
        <v>273</v>
      </c>
      <c r="G75" s="117">
        <v>353</v>
      </c>
      <c r="H75" s="251">
        <v>588</v>
      </c>
      <c r="I75" s="492">
        <v>482</v>
      </c>
    </row>
    <row r="76" spans="1:9" x14ac:dyDescent="0.4">
      <c r="A76" s="2" t="s">
        <v>612</v>
      </c>
      <c r="B76" s="223" t="s">
        <v>613</v>
      </c>
      <c r="C76" s="174" t="s">
        <v>149</v>
      </c>
      <c r="D76" s="149">
        <v>60</v>
      </c>
      <c r="E76" s="117">
        <v>75</v>
      </c>
      <c r="F76" s="117">
        <v>54</v>
      </c>
      <c r="G76" s="117">
        <v>90</v>
      </c>
      <c r="H76" s="250">
        <v>132</v>
      </c>
      <c r="I76" s="492">
        <v>134</v>
      </c>
    </row>
    <row r="77" spans="1:9" x14ac:dyDescent="0.4">
      <c r="A77" s="2" t="s">
        <v>614</v>
      </c>
      <c r="B77" s="224" t="s">
        <v>615</v>
      </c>
      <c r="C77" s="156" t="s">
        <v>149</v>
      </c>
      <c r="D77" s="157">
        <v>853</v>
      </c>
      <c r="E77" s="120">
        <v>336</v>
      </c>
      <c r="F77" s="121">
        <v>2057</v>
      </c>
      <c r="G77" s="121">
        <v>353</v>
      </c>
      <c r="H77" s="255">
        <v>0</v>
      </c>
      <c r="I77" s="484">
        <v>0</v>
      </c>
    </row>
    <row r="78" spans="1:9" x14ac:dyDescent="0.4">
      <c r="A78" s="2"/>
    </row>
    <row r="79" spans="1:9" x14ac:dyDescent="0.4">
      <c r="A79" s="2"/>
    </row>
    <row r="80" spans="1:9" x14ac:dyDescent="0.4">
      <c r="G80" s="642"/>
    </row>
  </sheetData>
  <mergeCells count="2">
    <mergeCell ref="B49:H49"/>
    <mergeCell ref="B3:I3"/>
  </mergeCells>
  <hyperlinks>
    <hyperlink ref="B2" location="Content!A1" display="Энергопотребление" xr:uid="{284302FA-F796-2843-B3D2-A045E617CE2D}"/>
  </hyperlinks>
  <pageMargins left="0.7" right="0.7" top="0.75" bottom="0.75" header="0.3" footer="0.3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FBA718C-BDC7-B643-8ED0-7721B44F5D4F}">
  <dimension ref="A1:I20"/>
  <sheetViews>
    <sheetView showGridLines="0" topLeftCell="G4" zoomScale="92" zoomScaleNormal="85" workbookViewId="0">
      <selection activeCell="J16" sqref="J16"/>
    </sheetView>
  </sheetViews>
  <sheetFormatPr defaultColWidth="8.83203125" defaultRowHeight="16" x14ac:dyDescent="0.4"/>
  <cols>
    <col min="1" max="1" width="6" customWidth="1"/>
    <col min="2" max="2" width="75.5" customWidth="1"/>
    <col min="3" max="9" width="25.5" style="197" customWidth="1"/>
  </cols>
  <sheetData>
    <row r="1" spans="1:9" s="11" customFormat="1" ht="70.5" customHeight="1" x14ac:dyDescent="0.35">
      <c r="A1" s="11">
        <v>1</v>
      </c>
      <c r="B1" s="11">
        <v>2</v>
      </c>
      <c r="C1" s="11">
        <v>3</v>
      </c>
      <c r="D1" s="11">
        <v>4</v>
      </c>
      <c r="E1" s="11">
        <v>4</v>
      </c>
      <c r="F1" s="11">
        <v>5</v>
      </c>
      <c r="G1" s="11">
        <v>6</v>
      </c>
      <c r="H1" s="11">
        <v>7</v>
      </c>
      <c r="I1" s="11">
        <v>7</v>
      </c>
    </row>
    <row r="2" spans="1:9" ht="18.5" x14ac:dyDescent="0.4">
      <c r="A2" s="2" t="s">
        <v>616</v>
      </c>
      <c r="B2" s="13" t="s">
        <v>617</v>
      </c>
      <c r="C2" s="87"/>
      <c r="D2" s="235"/>
      <c r="E2" s="235"/>
      <c r="F2" s="235"/>
      <c r="G2" s="235"/>
      <c r="H2" s="235"/>
      <c r="I2" s="235"/>
    </row>
    <row r="3" spans="1:9" ht="18.5" x14ac:dyDescent="0.45">
      <c r="A3" s="2"/>
      <c r="B3" s="234"/>
      <c r="C3" s="87"/>
      <c r="D3" s="235"/>
      <c r="E3" s="235"/>
      <c r="F3" s="235"/>
      <c r="G3" s="235"/>
      <c r="H3" s="235"/>
      <c r="I3" s="235"/>
    </row>
    <row r="4" spans="1:9" x14ac:dyDescent="0.4">
      <c r="A4" s="2" t="s">
        <v>618</v>
      </c>
      <c r="B4" s="236"/>
      <c r="C4" s="237" t="s">
        <v>230</v>
      </c>
      <c r="D4" s="238">
        <v>2020</v>
      </c>
      <c r="E4" s="116">
        <v>2021</v>
      </c>
      <c r="F4" s="116">
        <v>2022</v>
      </c>
      <c r="G4" s="116">
        <v>2023</v>
      </c>
      <c r="H4" s="116">
        <v>2024</v>
      </c>
      <c r="I4" s="116">
        <v>2025</v>
      </c>
    </row>
    <row r="5" spans="1:9" x14ac:dyDescent="0.4">
      <c r="A5" s="2" t="s">
        <v>619</v>
      </c>
      <c r="B5" s="239" t="s">
        <v>620</v>
      </c>
      <c r="C5" s="240" t="s">
        <v>449</v>
      </c>
      <c r="D5" s="241">
        <v>30620</v>
      </c>
      <c r="E5" s="252">
        <v>41592</v>
      </c>
      <c r="F5" s="252">
        <v>42537</v>
      </c>
      <c r="G5" s="252">
        <v>60853</v>
      </c>
      <c r="H5" s="252">
        <v>50412</v>
      </c>
      <c r="I5" s="494">
        <v>57049</v>
      </c>
    </row>
    <row r="6" spans="1:9" x14ac:dyDescent="0.4">
      <c r="A6" s="2" t="s">
        <v>621</v>
      </c>
      <c r="B6" s="57" t="s">
        <v>622</v>
      </c>
      <c r="C6" s="243"/>
      <c r="D6" s="244"/>
      <c r="E6" s="192"/>
      <c r="F6" s="192"/>
      <c r="G6" s="192"/>
      <c r="H6" s="192"/>
      <c r="I6" s="192"/>
    </row>
    <row r="7" spans="1:9" x14ac:dyDescent="0.4">
      <c r="A7" s="2" t="s">
        <v>623</v>
      </c>
      <c r="B7" s="202" t="s">
        <v>624</v>
      </c>
      <c r="C7" s="148" t="s">
        <v>449</v>
      </c>
      <c r="D7" s="245">
        <v>1235</v>
      </c>
      <c r="E7" s="251">
        <v>4580</v>
      </c>
      <c r="F7" s="251">
        <v>1151</v>
      </c>
      <c r="G7" s="251">
        <v>7904</v>
      </c>
      <c r="H7" s="251">
        <v>4620</v>
      </c>
      <c r="I7" s="492">
        <v>3752.8636799999999</v>
      </c>
    </row>
    <row r="8" spans="1:9" x14ac:dyDescent="0.4">
      <c r="A8" s="2" t="s">
        <v>625</v>
      </c>
      <c r="B8" s="246" t="s">
        <v>626</v>
      </c>
      <c r="C8" s="148" t="s">
        <v>449</v>
      </c>
      <c r="D8" s="73">
        <v>0</v>
      </c>
      <c r="E8" s="250">
        <v>0</v>
      </c>
      <c r="F8" s="250">
        <v>9</v>
      </c>
      <c r="G8" s="250">
        <v>0</v>
      </c>
      <c r="H8" s="250" t="s">
        <v>371</v>
      </c>
      <c r="I8" s="492">
        <v>194.21940000000001</v>
      </c>
    </row>
    <row r="9" spans="1:9" x14ac:dyDescent="0.4">
      <c r="A9" s="2" t="s">
        <v>627</v>
      </c>
      <c r="B9" s="246" t="s">
        <v>628</v>
      </c>
      <c r="C9" s="148" t="s">
        <v>449</v>
      </c>
      <c r="D9" s="73">
        <v>0</v>
      </c>
      <c r="E9" s="250">
        <v>0</v>
      </c>
      <c r="F9" s="251">
        <v>1093</v>
      </c>
      <c r="G9" s="251">
        <v>1811</v>
      </c>
      <c r="H9" s="251">
        <v>2219</v>
      </c>
      <c r="I9" s="492">
        <v>3558.64428</v>
      </c>
    </row>
    <row r="10" spans="1:9" x14ac:dyDescent="0.4">
      <c r="A10" s="2" t="s">
        <v>629</v>
      </c>
      <c r="B10" s="202" t="s">
        <v>630</v>
      </c>
      <c r="C10" s="148" t="s">
        <v>449</v>
      </c>
      <c r="D10" s="73">
        <v>0</v>
      </c>
      <c r="E10" s="250">
        <v>0</v>
      </c>
      <c r="F10" s="250">
        <v>0</v>
      </c>
      <c r="G10" s="250">
        <v>852</v>
      </c>
      <c r="H10" s="250">
        <v>28</v>
      </c>
      <c r="I10" s="492">
        <v>109.9</v>
      </c>
    </row>
    <row r="11" spans="1:9" x14ac:dyDescent="0.4">
      <c r="A11" s="2" t="s">
        <v>631</v>
      </c>
      <c r="B11" s="202" t="s">
        <v>632</v>
      </c>
      <c r="C11" s="148" t="s">
        <v>449</v>
      </c>
      <c r="D11" s="245">
        <v>1085</v>
      </c>
      <c r="E11" s="250">
        <v>184</v>
      </c>
      <c r="F11" s="250">
        <v>921</v>
      </c>
      <c r="G11" s="251">
        <v>4230</v>
      </c>
      <c r="H11" s="251">
        <v>3216</v>
      </c>
      <c r="I11" s="492">
        <v>8407.92</v>
      </c>
    </row>
    <row r="12" spans="1:9" x14ac:dyDescent="0.4">
      <c r="A12" s="2" t="s">
        <v>633</v>
      </c>
      <c r="B12" s="202" t="s">
        <v>634</v>
      </c>
      <c r="C12" s="148" t="s">
        <v>449</v>
      </c>
      <c r="D12" s="245">
        <v>1153</v>
      </c>
      <c r="E12" s="250">
        <v>728</v>
      </c>
      <c r="F12" s="250">
        <v>891</v>
      </c>
      <c r="G12" s="250">
        <v>890</v>
      </c>
      <c r="H12" s="251">
        <v>2109</v>
      </c>
      <c r="I12" s="492">
        <v>3176.4139300000002</v>
      </c>
    </row>
    <row r="13" spans="1:9" x14ac:dyDescent="0.4">
      <c r="A13" s="2" t="s">
        <v>635</v>
      </c>
      <c r="B13" s="202" t="s">
        <v>319</v>
      </c>
      <c r="C13" s="148" t="s">
        <v>449</v>
      </c>
      <c r="D13" s="245">
        <v>27148</v>
      </c>
      <c r="E13" s="253">
        <v>36100</v>
      </c>
      <c r="F13" s="253">
        <v>39575</v>
      </c>
      <c r="G13" s="253">
        <v>46977</v>
      </c>
      <c r="H13" s="253">
        <v>40438</v>
      </c>
      <c r="I13" s="492">
        <v>41602</v>
      </c>
    </row>
    <row r="14" spans="1:9" x14ac:dyDescent="0.4">
      <c r="A14" s="2" t="s">
        <v>636</v>
      </c>
      <c r="B14" s="239" t="s">
        <v>637</v>
      </c>
      <c r="C14" s="247" t="s">
        <v>449</v>
      </c>
      <c r="D14" s="242">
        <v>10957</v>
      </c>
      <c r="E14" s="254">
        <v>13717</v>
      </c>
      <c r="F14" s="254">
        <v>13747</v>
      </c>
      <c r="G14" s="254">
        <v>14957</v>
      </c>
      <c r="H14" s="254">
        <v>15964</v>
      </c>
      <c r="I14" s="495">
        <v>32281</v>
      </c>
    </row>
    <row r="15" spans="1:9" x14ac:dyDescent="0.4">
      <c r="A15" s="2" t="s">
        <v>638</v>
      </c>
      <c r="B15" s="202" t="s">
        <v>639</v>
      </c>
      <c r="C15" s="148" t="s">
        <v>449</v>
      </c>
      <c r="D15" s="245">
        <v>10887</v>
      </c>
      <c r="E15" s="251">
        <v>13697</v>
      </c>
      <c r="F15" s="251">
        <v>13739</v>
      </c>
      <c r="G15" s="251">
        <v>14620</v>
      </c>
      <c r="H15" s="251">
        <v>15963</v>
      </c>
      <c r="I15" s="492">
        <v>32280</v>
      </c>
    </row>
    <row r="16" spans="1:9" x14ac:dyDescent="0.4">
      <c r="A16" s="2" t="s">
        <v>640</v>
      </c>
      <c r="B16" s="202" t="s">
        <v>641</v>
      </c>
      <c r="C16" s="148" t="s">
        <v>449</v>
      </c>
      <c r="D16" s="73">
        <v>70</v>
      </c>
      <c r="E16" s="255">
        <v>20</v>
      </c>
      <c r="F16" s="255">
        <v>8</v>
      </c>
      <c r="G16" s="255">
        <v>336</v>
      </c>
      <c r="H16" s="255">
        <v>1</v>
      </c>
      <c r="I16" s="587">
        <v>0.4</v>
      </c>
    </row>
    <row r="17" spans="1:9" ht="16" customHeight="1" x14ac:dyDescent="0.4">
      <c r="A17" s="2" t="s">
        <v>642</v>
      </c>
      <c r="B17" s="239" t="s">
        <v>643</v>
      </c>
      <c r="C17" s="239"/>
      <c r="D17" s="239"/>
      <c r="E17" s="256"/>
      <c r="F17" s="256"/>
      <c r="G17" s="256"/>
      <c r="H17" s="192"/>
      <c r="I17" s="192"/>
    </row>
    <row r="18" spans="1:9" x14ac:dyDescent="0.4">
      <c r="A18" s="2" t="s">
        <v>644</v>
      </c>
      <c r="B18" s="248" t="s">
        <v>645</v>
      </c>
      <c r="C18" s="153" t="s">
        <v>449</v>
      </c>
      <c r="D18" s="73">
        <v>269</v>
      </c>
      <c r="E18" s="250">
        <v>752</v>
      </c>
      <c r="F18" s="251">
        <v>1832</v>
      </c>
      <c r="G18" s="251">
        <v>7859</v>
      </c>
      <c r="H18" s="251">
        <v>34103</v>
      </c>
      <c r="I18" s="492">
        <v>3522.0129400000001</v>
      </c>
    </row>
    <row r="19" spans="1:9" x14ac:dyDescent="0.4">
      <c r="A19" s="2" t="s">
        <v>646</v>
      </c>
      <c r="B19" s="248" t="s">
        <v>647</v>
      </c>
      <c r="C19" s="153" t="s">
        <v>449</v>
      </c>
      <c r="D19" s="73">
        <v>335</v>
      </c>
      <c r="E19" s="250">
        <v>627</v>
      </c>
      <c r="F19" s="251">
        <v>1937</v>
      </c>
      <c r="G19" s="251">
        <v>7883</v>
      </c>
      <c r="H19" s="251">
        <v>1093</v>
      </c>
      <c r="I19" s="492">
        <v>4014.71234</v>
      </c>
    </row>
    <row r="20" spans="1:9" x14ac:dyDescent="0.4">
      <c r="A20" s="2" t="s">
        <v>648</v>
      </c>
      <c r="B20" s="249" t="s">
        <v>649</v>
      </c>
      <c r="C20" s="185" t="s">
        <v>650</v>
      </c>
      <c r="D20" s="82">
        <v>0</v>
      </c>
      <c r="E20" s="255">
        <v>0</v>
      </c>
      <c r="F20" s="255">
        <v>2</v>
      </c>
      <c r="G20" s="255">
        <v>1</v>
      </c>
      <c r="H20" s="255" t="s">
        <v>371</v>
      </c>
      <c r="I20" s="484">
        <v>2</v>
      </c>
    </row>
  </sheetData>
  <hyperlinks>
    <hyperlink ref="B2" location="Content!A1" display="Расходы, связанные с охраной окружающей среды" xr:uid="{65ED0D39-272D-D74E-B164-7FA8B7A3B6DF}"/>
  </hyperlinks>
  <pageMargins left="0.7" right="0.7" top="0.75" bottom="0.75" header="0.3" footer="0.3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D58472D-25BD-B546-A948-CBAC45BC41A4}">
  <sheetPr>
    <tabColor rgb="FF002060"/>
  </sheetPr>
  <dimension ref="A1"/>
  <sheetViews>
    <sheetView workbookViewId="0"/>
  </sheetViews>
  <sheetFormatPr defaultColWidth="10.58203125" defaultRowHeight="16" x14ac:dyDescent="0.4"/>
  <sheetData/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FC47B04-D169-EC40-B9AD-FBFFEF1BE160}">
  <dimension ref="A1:I235"/>
  <sheetViews>
    <sheetView showGridLines="0" topLeftCell="A70" zoomScale="78" zoomScaleNormal="58" workbookViewId="0">
      <selection activeCell="D7" sqref="D7"/>
    </sheetView>
  </sheetViews>
  <sheetFormatPr defaultColWidth="8.58203125" defaultRowHeight="15.5" x14ac:dyDescent="0.35"/>
  <cols>
    <col min="1" max="1" width="4.5" style="257" customWidth="1"/>
    <col min="2" max="2" width="75.5" style="95" customWidth="1"/>
    <col min="3" max="4" width="28.5" style="153" customWidth="1"/>
    <col min="5" max="9" width="25.5" style="153" customWidth="1"/>
    <col min="10" max="10" width="8.58203125" style="96" bestFit="1"/>
    <col min="11" max="16384" width="8.58203125" style="96"/>
  </cols>
  <sheetData>
    <row r="1" spans="1:9" s="257" customFormat="1" ht="84" customHeight="1" x14ac:dyDescent="0.35">
      <c r="A1" s="257">
        <v>1</v>
      </c>
      <c r="B1" s="258">
        <v>2</v>
      </c>
      <c r="C1" s="259">
        <v>3</v>
      </c>
      <c r="D1" s="259"/>
      <c r="E1" s="259">
        <v>4</v>
      </c>
      <c r="F1" s="259">
        <v>5</v>
      </c>
      <c r="G1" s="259">
        <v>6</v>
      </c>
      <c r="H1" s="259">
        <v>7</v>
      </c>
      <c r="I1" s="259">
        <v>7</v>
      </c>
    </row>
    <row r="2" spans="1:9" ht="18.5" x14ac:dyDescent="0.35">
      <c r="A2" s="2" t="s">
        <v>651</v>
      </c>
      <c r="B2" s="13" t="s">
        <v>9</v>
      </c>
      <c r="C2" s="260"/>
      <c r="D2" s="260"/>
      <c r="E2" s="261"/>
      <c r="F2" s="261"/>
      <c r="G2" s="261"/>
      <c r="H2" s="261"/>
      <c r="I2" s="261"/>
    </row>
    <row r="3" spans="1:9" ht="15.65" customHeight="1" x14ac:dyDescent="0.35">
      <c r="A3" s="2" t="s">
        <v>652</v>
      </c>
      <c r="B3" s="661" t="s">
        <v>653</v>
      </c>
      <c r="C3" s="661"/>
      <c r="D3" s="661"/>
      <c r="E3" s="661"/>
      <c r="F3" s="661"/>
      <c r="G3" s="661"/>
      <c r="H3" s="661"/>
      <c r="I3" s="661"/>
    </row>
    <row r="4" spans="1:9" s="266" customFormat="1" x14ac:dyDescent="0.35">
      <c r="A4" s="2" t="s">
        <v>654</v>
      </c>
      <c r="B4" s="264" t="s">
        <v>655</v>
      </c>
      <c r="C4" s="237" t="s">
        <v>230</v>
      </c>
      <c r="D4" s="237">
        <v>2020</v>
      </c>
      <c r="E4" s="116">
        <v>2021</v>
      </c>
      <c r="F4" s="116">
        <v>2022</v>
      </c>
      <c r="G4" s="116">
        <v>2023</v>
      </c>
      <c r="H4" s="116">
        <v>2024</v>
      </c>
      <c r="I4" s="116">
        <v>2025</v>
      </c>
    </row>
    <row r="5" spans="1:9" x14ac:dyDescent="0.35">
      <c r="A5" s="2" t="s">
        <v>656</v>
      </c>
      <c r="B5" s="267" t="s">
        <v>657</v>
      </c>
      <c r="C5" s="268" t="s">
        <v>161</v>
      </c>
      <c r="D5" s="269">
        <v>270068</v>
      </c>
      <c r="E5" s="126">
        <v>259279</v>
      </c>
      <c r="F5" s="126">
        <v>261840</v>
      </c>
      <c r="G5" s="126">
        <v>267814</v>
      </c>
      <c r="H5" s="252">
        <v>263942</v>
      </c>
      <c r="I5" s="494">
        <v>266322</v>
      </c>
    </row>
    <row r="6" spans="1:9" x14ac:dyDescent="0.35">
      <c r="A6" s="2" t="s">
        <v>658</v>
      </c>
      <c r="B6" s="70" t="s">
        <v>659</v>
      </c>
      <c r="C6" s="33"/>
      <c r="D6" s="270"/>
      <c r="E6" s="329"/>
      <c r="F6" s="330"/>
      <c r="G6" s="330"/>
      <c r="H6" s="329"/>
      <c r="I6" s="330"/>
    </row>
    <row r="7" spans="1:9" x14ac:dyDescent="0.35">
      <c r="A7" s="2" t="s">
        <v>660</v>
      </c>
      <c r="B7" s="272" t="s">
        <v>661</v>
      </c>
      <c r="C7" s="273" t="s">
        <v>161</v>
      </c>
      <c r="D7" s="274">
        <v>262045</v>
      </c>
      <c r="E7" s="119">
        <v>251439</v>
      </c>
      <c r="F7" s="119">
        <v>253962</v>
      </c>
      <c r="G7" s="119">
        <v>259533</v>
      </c>
      <c r="H7" s="251">
        <v>255321</v>
      </c>
      <c r="I7" s="492">
        <v>257873</v>
      </c>
    </row>
    <row r="8" spans="1:9" x14ac:dyDescent="0.35">
      <c r="A8" s="2" t="s">
        <v>662</v>
      </c>
      <c r="B8" s="275" t="s">
        <v>663</v>
      </c>
      <c r="C8" s="73" t="s">
        <v>161</v>
      </c>
      <c r="D8" s="274" t="s">
        <v>371</v>
      </c>
      <c r="E8" s="117" t="s">
        <v>371</v>
      </c>
      <c r="F8" s="117">
        <v>645</v>
      </c>
      <c r="G8" s="119">
        <v>5918</v>
      </c>
      <c r="H8" s="251">
        <v>6573</v>
      </c>
      <c r="I8" s="492">
        <v>6840</v>
      </c>
    </row>
    <row r="9" spans="1:9" x14ac:dyDescent="0.35">
      <c r="A9" s="2" t="s">
        <v>664</v>
      </c>
      <c r="B9" s="275" t="s">
        <v>665</v>
      </c>
      <c r="C9" s="73" t="s">
        <v>161</v>
      </c>
      <c r="D9" s="274">
        <v>8092</v>
      </c>
      <c r="E9" s="119">
        <v>8267</v>
      </c>
      <c r="F9" s="119">
        <v>10807</v>
      </c>
      <c r="G9" s="119">
        <v>10816</v>
      </c>
      <c r="H9" s="251">
        <v>11382</v>
      </c>
      <c r="I9" s="492">
        <v>11015</v>
      </c>
    </row>
    <row r="10" spans="1:9" x14ac:dyDescent="0.35">
      <c r="A10" s="2" t="s">
        <v>666</v>
      </c>
      <c r="B10" s="275" t="s">
        <v>667</v>
      </c>
      <c r="C10" s="73" t="s">
        <v>161</v>
      </c>
      <c r="D10" s="274">
        <v>16683</v>
      </c>
      <c r="E10" s="119">
        <v>15767</v>
      </c>
      <c r="F10" s="119">
        <v>15608</v>
      </c>
      <c r="G10" s="119">
        <v>16072</v>
      </c>
      <c r="H10" s="251">
        <v>15864</v>
      </c>
      <c r="I10" s="492">
        <v>15603</v>
      </c>
    </row>
    <row r="11" spans="1:9" x14ac:dyDescent="0.35">
      <c r="A11" s="2" t="s">
        <v>668</v>
      </c>
      <c r="B11" s="275" t="s">
        <v>669</v>
      </c>
      <c r="C11" s="73" t="s">
        <v>161</v>
      </c>
      <c r="D11" s="274">
        <v>13497</v>
      </c>
      <c r="E11" s="119">
        <v>12251</v>
      </c>
      <c r="F11" s="119">
        <v>12382</v>
      </c>
      <c r="G11" s="119">
        <v>8750</v>
      </c>
      <c r="H11" s="251">
        <v>8109</v>
      </c>
      <c r="I11" s="492">
        <v>6999</v>
      </c>
    </row>
    <row r="12" spans="1:9" x14ac:dyDescent="0.35">
      <c r="A12" s="2" t="s">
        <v>670</v>
      </c>
      <c r="B12" s="275" t="s">
        <v>671</v>
      </c>
      <c r="C12" s="73" t="s">
        <v>161</v>
      </c>
      <c r="D12" s="274">
        <v>19172</v>
      </c>
      <c r="E12" s="119">
        <v>18620</v>
      </c>
      <c r="F12" s="119">
        <v>18474</v>
      </c>
      <c r="G12" s="119">
        <v>19024</v>
      </c>
      <c r="H12" s="251">
        <v>18935</v>
      </c>
      <c r="I12" s="492">
        <v>19851</v>
      </c>
    </row>
    <row r="13" spans="1:9" x14ac:dyDescent="0.35">
      <c r="A13" s="2" t="s">
        <v>672</v>
      </c>
      <c r="B13" s="275" t="s">
        <v>673</v>
      </c>
      <c r="C13" s="73" t="s">
        <v>161</v>
      </c>
      <c r="D13" s="274">
        <v>4424</v>
      </c>
      <c r="E13" s="119">
        <v>4212</v>
      </c>
      <c r="F13" s="119">
        <v>4980</v>
      </c>
      <c r="G13" s="119">
        <v>4971</v>
      </c>
      <c r="H13" s="251">
        <v>5138</v>
      </c>
      <c r="I13" s="492">
        <v>4848</v>
      </c>
    </row>
    <row r="14" spans="1:9" x14ac:dyDescent="0.35">
      <c r="A14" s="2" t="s">
        <v>674</v>
      </c>
      <c r="B14" s="275" t="s">
        <v>675</v>
      </c>
      <c r="C14" s="73" t="s">
        <v>161</v>
      </c>
      <c r="D14" s="274">
        <v>11792</v>
      </c>
      <c r="E14" s="119">
        <v>11287</v>
      </c>
      <c r="F14" s="119">
        <v>10747</v>
      </c>
      <c r="G14" s="119">
        <v>10534</v>
      </c>
      <c r="H14" s="251">
        <v>10644</v>
      </c>
      <c r="I14" s="492">
        <v>10941</v>
      </c>
    </row>
    <row r="15" spans="1:9" x14ac:dyDescent="0.35">
      <c r="A15" s="2" t="s">
        <v>676</v>
      </c>
      <c r="B15" s="275" t="s">
        <v>677</v>
      </c>
      <c r="C15" s="73" t="s">
        <v>161</v>
      </c>
      <c r="D15" s="274" t="s">
        <v>371</v>
      </c>
      <c r="E15" s="117" t="s">
        <v>371</v>
      </c>
      <c r="F15" s="119">
        <v>1403</v>
      </c>
      <c r="G15" s="119">
        <v>6525</v>
      </c>
      <c r="H15" s="251">
        <v>8617</v>
      </c>
      <c r="I15" s="492">
        <v>9316</v>
      </c>
    </row>
    <row r="16" spans="1:9" x14ac:dyDescent="0.35">
      <c r="A16" s="2" t="s">
        <v>678</v>
      </c>
      <c r="B16" s="275" t="s">
        <v>679</v>
      </c>
      <c r="C16" s="73" t="s">
        <v>161</v>
      </c>
      <c r="D16" s="274">
        <v>17309</v>
      </c>
      <c r="E16" s="119">
        <v>16247</v>
      </c>
      <c r="F16" s="119">
        <v>16377</v>
      </c>
      <c r="G16" s="119">
        <v>15247</v>
      </c>
      <c r="H16" s="251">
        <v>15092</v>
      </c>
      <c r="I16" s="492">
        <v>14766</v>
      </c>
    </row>
    <row r="17" spans="1:9" x14ac:dyDescent="0.35">
      <c r="A17" s="2" t="s">
        <v>680</v>
      </c>
      <c r="B17" s="275" t="s">
        <v>681</v>
      </c>
      <c r="C17" s="73" t="s">
        <v>161</v>
      </c>
      <c r="D17" s="274">
        <v>11321</v>
      </c>
      <c r="E17" s="119">
        <v>10554</v>
      </c>
      <c r="F17" s="119">
        <v>10487</v>
      </c>
      <c r="G17" s="119">
        <v>10521</v>
      </c>
      <c r="H17" s="251">
        <v>9722</v>
      </c>
      <c r="I17" s="492">
        <v>9909</v>
      </c>
    </row>
    <row r="18" spans="1:9" x14ac:dyDescent="0.35">
      <c r="A18" s="2" t="s">
        <v>682</v>
      </c>
      <c r="B18" s="275" t="s">
        <v>683</v>
      </c>
      <c r="C18" s="73" t="s">
        <v>161</v>
      </c>
      <c r="D18" s="274">
        <v>13137</v>
      </c>
      <c r="E18" s="119">
        <v>12703</v>
      </c>
      <c r="F18" s="119">
        <v>13112</v>
      </c>
      <c r="G18" s="119">
        <v>13492</v>
      </c>
      <c r="H18" s="251">
        <v>13843</v>
      </c>
      <c r="I18" s="492">
        <v>14122</v>
      </c>
    </row>
    <row r="19" spans="1:9" x14ac:dyDescent="0.35">
      <c r="A19" s="2" t="s">
        <v>684</v>
      </c>
      <c r="B19" s="275" t="s">
        <v>685</v>
      </c>
      <c r="C19" s="73" t="s">
        <v>161</v>
      </c>
      <c r="D19" s="274">
        <v>27380</v>
      </c>
      <c r="E19" s="119">
        <v>26950</v>
      </c>
      <c r="F19" s="119">
        <v>27898</v>
      </c>
      <c r="G19" s="119">
        <v>28973</v>
      </c>
      <c r="H19" s="251">
        <v>29544</v>
      </c>
      <c r="I19" s="492">
        <v>29387</v>
      </c>
    </row>
    <row r="20" spans="1:9" x14ac:dyDescent="0.35">
      <c r="A20" s="2" t="s">
        <v>686</v>
      </c>
      <c r="B20" s="275" t="s">
        <v>687</v>
      </c>
      <c r="C20" s="73" t="s">
        <v>161</v>
      </c>
      <c r="D20" s="274">
        <v>23049</v>
      </c>
      <c r="E20" s="119">
        <v>22279</v>
      </c>
      <c r="F20" s="119">
        <v>22194</v>
      </c>
      <c r="G20" s="119">
        <v>22832</v>
      </c>
      <c r="H20" s="251">
        <v>22958</v>
      </c>
      <c r="I20" s="492">
        <v>22291</v>
      </c>
    </row>
    <row r="21" spans="1:9" x14ac:dyDescent="0.35">
      <c r="A21" s="2" t="s">
        <v>688</v>
      </c>
      <c r="B21" s="275" t="s">
        <v>689</v>
      </c>
      <c r="C21" s="73" t="s">
        <v>161</v>
      </c>
      <c r="D21" s="274">
        <v>3403</v>
      </c>
      <c r="E21" s="119">
        <v>3293</v>
      </c>
      <c r="F21" s="119">
        <v>3163</v>
      </c>
      <c r="G21" s="119">
        <v>3755</v>
      </c>
      <c r="H21" s="251">
        <v>3765</v>
      </c>
      <c r="I21" s="492">
        <v>3571</v>
      </c>
    </row>
    <row r="22" spans="1:9" x14ac:dyDescent="0.35">
      <c r="A22" s="2" t="s">
        <v>690</v>
      </c>
      <c r="B22" s="275" t="s">
        <v>691</v>
      </c>
      <c r="C22" s="73" t="s">
        <v>161</v>
      </c>
      <c r="D22" s="274">
        <v>15371</v>
      </c>
      <c r="E22" s="119">
        <v>15220</v>
      </c>
      <c r="F22" s="119">
        <v>17852</v>
      </c>
      <c r="G22" s="119">
        <v>18956</v>
      </c>
      <c r="H22" s="251">
        <v>18668</v>
      </c>
      <c r="I22" s="492">
        <v>19422</v>
      </c>
    </row>
    <row r="23" spans="1:9" x14ac:dyDescent="0.35">
      <c r="A23" s="2" t="s">
        <v>692</v>
      </c>
      <c r="B23" s="275" t="s">
        <v>693</v>
      </c>
      <c r="C23" s="73" t="s">
        <v>161</v>
      </c>
      <c r="D23" s="274" t="s">
        <v>371</v>
      </c>
      <c r="E23" s="117" t="s">
        <v>371</v>
      </c>
      <c r="F23" s="117">
        <v>745</v>
      </c>
      <c r="G23" s="119">
        <v>2167</v>
      </c>
      <c r="H23" s="251">
        <v>2716</v>
      </c>
      <c r="I23" s="492">
        <v>2653</v>
      </c>
    </row>
    <row r="24" spans="1:9" x14ac:dyDescent="0.35">
      <c r="A24" s="2" t="s">
        <v>694</v>
      </c>
      <c r="B24" s="275" t="s">
        <v>695</v>
      </c>
      <c r="C24" s="73" t="s">
        <v>161</v>
      </c>
      <c r="D24" s="274">
        <v>15524</v>
      </c>
      <c r="E24" s="119">
        <v>14275</v>
      </c>
      <c r="F24" s="119">
        <v>14476</v>
      </c>
      <c r="G24" s="119">
        <v>9891</v>
      </c>
      <c r="H24" s="251">
        <v>9265</v>
      </c>
      <c r="I24" s="492">
        <v>9052</v>
      </c>
    </row>
    <row r="25" spans="1:9" x14ac:dyDescent="0.35">
      <c r="A25" s="2" t="s">
        <v>696</v>
      </c>
      <c r="B25" s="275" t="s">
        <v>697</v>
      </c>
      <c r="C25" s="73" t="s">
        <v>161</v>
      </c>
      <c r="D25" s="274">
        <v>2414</v>
      </c>
      <c r="E25" s="119">
        <v>2272</v>
      </c>
      <c r="F25" s="117">
        <v>13</v>
      </c>
      <c r="G25" s="117" t="s">
        <v>371</v>
      </c>
      <c r="H25" s="250" t="s">
        <v>371</v>
      </c>
      <c r="I25" s="490">
        <v>34</v>
      </c>
    </row>
    <row r="26" spans="1:9" x14ac:dyDescent="0.35">
      <c r="A26" s="2" t="s">
        <v>698</v>
      </c>
      <c r="B26" s="275" t="s">
        <v>699</v>
      </c>
      <c r="C26" s="73" t="s">
        <v>161</v>
      </c>
      <c r="D26" s="274">
        <v>24403</v>
      </c>
      <c r="E26" s="119">
        <v>22468</v>
      </c>
      <c r="F26" s="119">
        <v>20451</v>
      </c>
      <c r="G26" s="119">
        <v>20564</v>
      </c>
      <c r="H26" s="251">
        <v>20754</v>
      </c>
      <c r="I26" s="492">
        <v>20711</v>
      </c>
    </row>
    <row r="27" spans="1:9" x14ac:dyDescent="0.35">
      <c r="A27" s="2" t="s">
        <v>700</v>
      </c>
      <c r="B27" s="275" t="s">
        <v>701</v>
      </c>
      <c r="C27" s="73" t="s">
        <v>161</v>
      </c>
      <c r="D27" s="274">
        <v>29854</v>
      </c>
      <c r="E27" s="119">
        <v>30387</v>
      </c>
      <c r="F27" s="119">
        <v>26929</v>
      </c>
      <c r="G27" s="119">
        <v>24297</v>
      </c>
      <c r="H27" s="251">
        <v>18259</v>
      </c>
      <c r="I27" s="492">
        <v>20588</v>
      </c>
    </row>
    <row r="28" spans="1:9" x14ac:dyDescent="0.35">
      <c r="A28" s="2" t="s">
        <v>702</v>
      </c>
      <c r="B28" s="275" t="s">
        <v>703</v>
      </c>
      <c r="C28" s="73" t="s">
        <v>161</v>
      </c>
      <c r="D28" s="274">
        <v>4568</v>
      </c>
      <c r="E28" s="119">
        <v>4387</v>
      </c>
      <c r="F28" s="119">
        <v>5219</v>
      </c>
      <c r="G28" s="119">
        <v>5169</v>
      </c>
      <c r="H28" s="251">
        <v>5473</v>
      </c>
      <c r="I28" s="492">
        <v>5954</v>
      </c>
    </row>
    <row r="29" spans="1:9" x14ac:dyDescent="0.35">
      <c r="A29" s="2" t="s">
        <v>704</v>
      </c>
      <c r="B29" s="275" t="s">
        <v>705</v>
      </c>
      <c r="C29" s="73" t="s">
        <v>161</v>
      </c>
      <c r="D29" s="274">
        <v>0</v>
      </c>
      <c r="E29" s="117" t="s">
        <v>371</v>
      </c>
      <c r="F29" s="117" t="s">
        <v>371</v>
      </c>
      <c r="G29" s="119">
        <v>1059</v>
      </c>
      <c r="H29" s="250" t="s">
        <v>371</v>
      </c>
      <c r="I29" s="490" t="s">
        <v>371</v>
      </c>
    </row>
    <row r="30" spans="1:9" x14ac:dyDescent="0.35">
      <c r="A30" s="2" t="s">
        <v>706</v>
      </c>
      <c r="B30" s="276" t="s">
        <v>707</v>
      </c>
      <c r="C30" s="82" t="s">
        <v>161</v>
      </c>
      <c r="D30" s="277">
        <v>8023</v>
      </c>
      <c r="E30" s="120">
        <v>7839</v>
      </c>
      <c r="F30" s="120">
        <v>7878</v>
      </c>
      <c r="G30" s="120">
        <v>8281</v>
      </c>
      <c r="H30" s="253">
        <v>8621</v>
      </c>
      <c r="I30" s="484">
        <v>8449</v>
      </c>
    </row>
    <row r="31" spans="1:9" x14ac:dyDescent="0.35">
      <c r="A31" s="2" t="s">
        <v>708</v>
      </c>
    </row>
    <row r="32" spans="1:9" x14ac:dyDescent="0.35">
      <c r="A32" s="2" t="s">
        <v>709</v>
      </c>
      <c r="B32" s="264" t="s">
        <v>655</v>
      </c>
      <c r="C32" s="237" t="s">
        <v>230</v>
      </c>
      <c r="D32" s="265">
        <v>2020</v>
      </c>
      <c r="E32" s="116">
        <v>2021</v>
      </c>
      <c r="F32" s="116">
        <v>2022</v>
      </c>
      <c r="G32" s="116">
        <v>2023</v>
      </c>
      <c r="H32" s="116">
        <v>2024</v>
      </c>
      <c r="I32" s="116">
        <v>2025</v>
      </c>
    </row>
    <row r="33" spans="1:9" x14ac:dyDescent="0.35">
      <c r="A33" s="2" t="s">
        <v>710</v>
      </c>
      <c r="B33" s="278" t="s">
        <v>657</v>
      </c>
      <c r="C33" s="261" t="s">
        <v>161</v>
      </c>
      <c r="D33" s="279">
        <v>270068</v>
      </c>
      <c r="E33" s="497">
        <v>259279</v>
      </c>
      <c r="F33" s="497">
        <v>261840</v>
      </c>
      <c r="G33" s="497">
        <v>267814</v>
      </c>
      <c r="H33" s="567">
        <v>263942</v>
      </c>
      <c r="I33" s="494">
        <v>266322</v>
      </c>
    </row>
    <row r="34" spans="1:9" x14ac:dyDescent="0.35">
      <c r="A34" s="2" t="s">
        <v>711</v>
      </c>
      <c r="B34" s="280" t="s">
        <v>712</v>
      </c>
      <c r="C34" s="281"/>
      <c r="D34" s="282"/>
      <c r="E34" s="498"/>
      <c r="F34" s="498"/>
      <c r="G34" s="498"/>
      <c r="H34" s="499"/>
      <c r="I34" s="499"/>
    </row>
    <row r="35" spans="1:9" x14ac:dyDescent="0.35">
      <c r="A35" s="2" t="s">
        <v>713</v>
      </c>
      <c r="B35" s="283" t="s">
        <v>714</v>
      </c>
      <c r="C35" s="261" t="s">
        <v>161</v>
      </c>
      <c r="D35" s="284">
        <v>259359</v>
      </c>
      <c r="E35" s="126">
        <v>238135</v>
      </c>
      <c r="F35" s="126">
        <v>240562</v>
      </c>
      <c r="G35" s="126">
        <v>250333</v>
      </c>
      <c r="H35" s="252">
        <v>257544</v>
      </c>
      <c r="I35" s="494">
        <v>258599</v>
      </c>
    </row>
    <row r="36" spans="1:9" x14ac:dyDescent="0.35">
      <c r="A36" s="2" t="s">
        <v>715</v>
      </c>
      <c r="B36" s="285" t="s">
        <v>659</v>
      </c>
      <c r="C36" s="58"/>
      <c r="D36" s="271"/>
      <c r="E36" s="330"/>
      <c r="F36" s="330"/>
      <c r="G36" s="330"/>
      <c r="H36" s="500"/>
      <c r="I36" s="500"/>
    </row>
    <row r="37" spans="1:9" x14ac:dyDescent="0.35">
      <c r="A37" s="2" t="s">
        <v>716</v>
      </c>
      <c r="B37" s="286" t="s">
        <v>661</v>
      </c>
      <c r="C37" s="73" t="s">
        <v>161</v>
      </c>
      <c r="D37" s="274">
        <v>251809</v>
      </c>
      <c r="E37" s="119">
        <v>230718</v>
      </c>
      <c r="F37" s="119">
        <v>232977</v>
      </c>
      <c r="G37" s="119">
        <v>242373</v>
      </c>
      <c r="H37" s="251">
        <v>249270</v>
      </c>
      <c r="I37" s="492">
        <v>250399</v>
      </c>
    </row>
    <row r="38" spans="1:9" x14ac:dyDescent="0.35">
      <c r="A38" s="2" t="s">
        <v>717</v>
      </c>
      <c r="B38" s="287" t="s">
        <v>663</v>
      </c>
      <c r="C38" s="73" t="s">
        <v>161</v>
      </c>
      <c r="D38" s="274" t="s">
        <v>371</v>
      </c>
      <c r="E38" s="117" t="s">
        <v>371</v>
      </c>
      <c r="F38" s="117">
        <v>608</v>
      </c>
      <c r="G38" s="119">
        <v>5342</v>
      </c>
      <c r="H38" s="251">
        <v>6480</v>
      </c>
      <c r="I38" s="492">
        <v>6646</v>
      </c>
    </row>
    <row r="39" spans="1:9" x14ac:dyDescent="0.35">
      <c r="A39" s="2" t="s">
        <v>718</v>
      </c>
      <c r="B39" s="287" t="s">
        <v>665</v>
      </c>
      <c r="C39" s="73" t="s">
        <v>161</v>
      </c>
      <c r="D39" s="274">
        <v>7808</v>
      </c>
      <c r="E39" s="119">
        <v>7392</v>
      </c>
      <c r="F39" s="119">
        <v>9323</v>
      </c>
      <c r="G39" s="119">
        <v>9505</v>
      </c>
      <c r="H39" s="251">
        <v>11219</v>
      </c>
      <c r="I39" s="492">
        <v>10751</v>
      </c>
    </row>
    <row r="40" spans="1:9" x14ac:dyDescent="0.35">
      <c r="A40" s="2" t="s">
        <v>719</v>
      </c>
      <c r="B40" s="287" t="s">
        <v>667</v>
      </c>
      <c r="C40" s="73" t="s">
        <v>161</v>
      </c>
      <c r="D40" s="274">
        <v>16174</v>
      </c>
      <c r="E40" s="119">
        <v>14815</v>
      </c>
      <c r="F40" s="119">
        <v>14362</v>
      </c>
      <c r="G40" s="119">
        <v>14350</v>
      </c>
      <c r="H40" s="251">
        <v>15454</v>
      </c>
      <c r="I40" s="492">
        <v>15112</v>
      </c>
    </row>
    <row r="41" spans="1:9" x14ac:dyDescent="0.35">
      <c r="A41" s="2" t="s">
        <v>720</v>
      </c>
      <c r="B41" s="287" t="s">
        <v>669</v>
      </c>
      <c r="C41" s="73" t="s">
        <v>161</v>
      </c>
      <c r="D41" s="274">
        <v>13426</v>
      </c>
      <c r="E41" s="119">
        <v>11098</v>
      </c>
      <c r="F41" s="119">
        <v>10818</v>
      </c>
      <c r="G41" s="119">
        <v>8069</v>
      </c>
      <c r="H41" s="251">
        <v>7820</v>
      </c>
      <c r="I41" s="492">
        <v>6751</v>
      </c>
    </row>
    <row r="42" spans="1:9" x14ac:dyDescent="0.35">
      <c r="A42" s="2" t="s">
        <v>721</v>
      </c>
      <c r="B42" s="287" t="s">
        <v>671</v>
      </c>
      <c r="C42" s="73" t="s">
        <v>161</v>
      </c>
      <c r="D42" s="274">
        <v>18721</v>
      </c>
      <c r="E42" s="119">
        <v>17935</v>
      </c>
      <c r="F42" s="119">
        <v>17662</v>
      </c>
      <c r="G42" s="119">
        <v>18247</v>
      </c>
      <c r="H42" s="251">
        <v>18564</v>
      </c>
      <c r="I42" s="492">
        <v>19514</v>
      </c>
    </row>
    <row r="43" spans="1:9" x14ac:dyDescent="0.35">
      <c r="A43" s="2" t="s">
        <v>722</v>
      </c>
      <c r="B43" s="287" t="s">
        <v>673</v>
      </c>
      <c r="C43" s="73" t="s">
        <v>161</v>
      </c>
      <c r="D43" s="274">
        <v>4177</v>
      </c>
      <c r="E43" s="119">
        <v>3931</v>
      </c>
      <c r="F43" s="119">
        <v>4623</v>
      </c>
      <c r="G43" s="119">
        <v>4607</v>
      </c>
      <c r="H43" s="251">
        <v>5001</v>
      </c>
      <c r="I43" s="492">
        <v>4701</v>
      </c>
    </row>
    <row r="44" spans="1:9" x14ac:dyDescent="0.35">
      <c r="A44" s="2" t="s">
        <v>723</v>
      </c>
      <c r="B44" s="287" t="s">
        <v>675</v>
      </c>
      <c r="C44" s="73" t="s">
        <v>161</v>
      </c>
      <c r="D44" s="274">
        <v>11393</v>
      </c>
      <c r="E44" s="119">
        <v>10043</v>
      </c>
      <c r="F44" s="119">
        <v>9685</v>
      </c>
      <c r="G44" s="119">
        <v>9591</v>
      </c>
      <c r="H44" s="251">
        <v>10455</v>
      </c>
      <c r="I44" s="492">
        <v>10670</v>
      </c>
    </row>
    <row r="45" spans="1:9" x14ac:dyDescent="0.35">
      <c r="A45" s="2" t="s">
        <v>724</v>
      </c>
      <c r="B45" s="287" t="s">
        <v>677</v>
      </c>
      <c r="C45" s="73" t="s">
        <v>161</v>
      </c>
      <c r="D45" s="274" t="s">
        <v>371</v>
      </c>
      <c r="E45" s="117" t="s">
        <v>371</v>
      </c>
      <c r="F45" s="119">
        <v>1325</v>
      </c>
      <c r="G45" s="119">
        <v>6159</v>
      </c>
      <c r="H45" s="251">
        <v>8448</v>
      </c>
      <c r="I45" s="492">
        <v>9014</v>
      </c>
    </row>
    <row r="46" spans="1:9" x14ac:dyDescent="0.35">
      <c r="A46" s="2" t="s">
        <v>725</v>
      </c>
      <c r="B46" s="287" t="s">
        <v>679</v>
      </c>
      <c r="C46" s="73" t="s">
        <v>161</v>
      </c>
      <c r="D46" s="274">
        <v>16597</v>
      </c>
      <c r="E46" s="119">
        <v>14399</v>
      </c>
      <c r="F46" s="119">
        <v>14345</v>
      </c>
      <c r="G46" s="119">
        <v>13990</v>
      </c>
      <c r="H46" s="251">
        <v>14875</v>
      </c>
      <c r="I46" s="492">
        <v>14381</v>
      </c>
    </row>
    <row r="47" spans="1:9" x14ac:dyDescent="0.35">
      <c r="A47" s="2" t="s">
        <v>726</v>
      </c>
      <c r="B47" s="287" t="s">
        <v>681</v>
      </c>
      <c r="C47" s="73" t="s">
        <v>161</v>
      </c>
      <c r="D47" s="274">
        <v>10856</v>
      </c>
      <c r="E47" s="119">
        <v>8662</v>
      </c>
      <c r="F47" s="119">
        <v>8934</v>
      </c>
      <c r="G47" s="119">
        <v>9665</v>
      </c>
      <c r="H47" s="251">
        <v>9561</v>
      </c>
      <c r="I47" s="492">
        <v>9419</v>
      </c>
    </row>
    <row r="48" spans="1:9" x14ac:dyDescent="0.35">
      <c r="A48" s="2" t="s">
        <v>727</v>
      </c>
      <c r="B48" s="287" t="s">
        <v>683</v>
      </c>
      <c r="C48" s="73" t="s">
        <v>161</v>
      </c>
      <c r="D48" s="274">
        <v>12744</v>
      </c>
      <c r="E48" s="119">
        <v>11845</v>
      </c>
      <c r="F48" s="119">
        <v>12322</v>
      </c>
      <c r="G48" s="119">
        <v>12620</v>
      </c>
      <c r="H48" s="251">
        <v>13567</v>
      </c>
      <c r="I48" s="492">
        <v>13894</v>
      </c>
    </row>
    <row r="49" spans="1:9" x14ac:dyDescent="0.35">
      <c r="A49" s="2" t="s">
        <v>728</v>
      </c>
      <c r="B49" s="287" t="s">
        <v>685</v>
      </c>
      <c r="C49" s="73" t="s">
        <v>161</v>
      </c>
      <c r="D49" s="274">
        <v>27007</v>
      </c>
      <c r="E49" s="119">
        <v>26460</v>
      </c>
      <c r="F49" s="119">
        <v>27415</v>
      </c>
      <c r="G49" s="119">
        <v>28501</v>
      </c>
      <c r="H49" s="251">
        <v>28973</v>
      </c>
      <c r="I49" s="492">
        <v>28819</v>
      </c>
    </row>
    <row r="50" spans="1:9" x14ac:dyDescent="0.35">
      <c r="A50" s="2" t="s">
        <v>729</v>
      </c>
      <c r="B50" s="287" t="s">
        <v>687</v>
      </c>
      <c r="C50" s="73" t="s">
        <v>161</v>
      </c>
      <c r="D50" s="274">
        <v>22417</v>
      </c>
      <c r="E50" s="119">
        <v>20457</v>
      </c>
      <c r="F50" s="119">
        <v>20651</v>
      </c>
      <c r="G50" s="119">
        <v>21530</v>
      </c>
      <c r="H50" s="251">
        <v>22662</v>
      </c>
      <c r="I50" s="492">
        <v>21838</v>
      </c>
    </row>
    <row r="51" spans="1:9" x14ac:dyDescent="0.35">
      <c r="A51" s="2" t="s">
        <v>730</v>
      </c>
      <c r="B51" s="287" t="s">
        <v>689</v>
      </c>
      <c r="C51" s="73" t="s">
        <v>161</v>
      </c>
      <c r="D51" s="274">
        <v>3216</v>
      </c>
      <c r="E51" s="119">
        <v>2581</v>
      </c>
      <c r="F51" s="119">
        <v>2711</v>
      </c>
      <c r="G51" s="119">
        <v>3492</v>
      </c>
      <c r="H51" s="251">
        <v>3715</v>
      </c>
      <c r="I51" s="492">
        <v>3489</v>
      </c>
    </row>
    <row r="52" spans="1:9" x14ac:dyDescent="0.35">
      <c r="A52" s="2" t="s">
        <v>731</v>
      </c>
      <c r="B52" s="287" t="s">
        <v>691</v>
      </c>
      <c r="C52" s="73" t="s">
        <v>161</v>
      </c>
      <c r="D52" s="274">
        <v>15007</v>
      </c>
      <c r="E52" s="119">
        <v>14558</v>
      </c>
      <c r="F52" s="119">
        <v>17067</v>
      </c>
      <c r="G52" s="119">
        <v>18074</v>
      </c>
      <c r="H52" s="251">
        <v>17954</v>
      </c>
      <c r="I52" s="492">
        <v>18891</v>
      </c>
    </row>
    <row r="53" spans="1:9" x14ac:dyDescent="0.35">
      <c r="A53" s="2" t="s">
        <v>732</v>
      </c>
      <c r="B53" s="287" t="s">
        <v>693</v>
      </c>
      <c r="C53" s="73" t="s">
        <v>161</v>
      </c>
      <c r="D53" s="274" t="s">
        <v>371</v>
      </c>
      <c r="E53" s="117" t="s">
        <v>371</v>
      </c>
      <c r="F53" s="117">
        <v>707</v>
      </c>
      <c r="G53" s="119">
        <v>1980</v>
      </c>
      <c r="H53" s="251">
        <v>2681</v>
      </c>
      <c r="I53" s="492">
        <v>2598</v>
      </c>
    </row>
    <row r="54" spans="1:9" x14ac:dyDescent="0.35">
      <c r="A54" s="2" t="s">
        <v>733</v>
      </c>
      <c r="B54" s="287" t="s">
        <v>695</v>
      </c>
      <c r="C54" s="73" t="s">
        <v>161</v>
      </c>
      <c r="D54" s="274">
        <v>14909</v>
      </c>
      <c r="E54" s="119">
        <v>12696</v>
      </c>
      <c r="F54" s="119">
        <v>13019</v>
      </c>
      <c r="G54" s="119">
        <v>9323</v>
      </c>
      <c r="H54" s="251">
        <v>8759</v>
      </c>
      <c r="I54" s="492">
        <v>8607</v>
      </c>
    </row>
    <row r="55" spans="1:9" x14ac:dyDescent="0.35">
      <c r="A55" s="2" t="s">
        <v>734</v>
      </c>
      <c r="B55" s="287" t="s">
        <v>697</v>
      </c>
      <c r="C55" s="73" t="s">
        <v>161</v>
      </c>
      <c r="D55" s="274">
        <v>2177</v>
      </c>
      <c r="E55" s="119">
        <v>2029</v>
      </c>
      <c r="F55" s="117">
        <v>13</v>
      </c>
      <c r="G55" s="117" t="s">
        <v>371</v>
      </c>
      <c r="H55" s="250" t="s">
        <v>371</v>
      </c>
      <c r="I55" s="490">
        <v>34</v>
      </c>
    </row>
    <row r="56" spans="1:9" x14ac:dyDescent="0.35">
      <c r="A56" s="2" t="s">
        <v>735</v>
      </c>
      <c r="B56" s="287" t="s">
        <v>699</v>
      </c>
      <c r="C56" s="73" t="s">
        <v>161</v>
      </c>
      <c r="D56" s="274">
        <v>22970</v>
      </c>
      <c r="E56" s="119">
        <v>20043</v>
      </c>
      <c r="F56" s="119">
        <v>17781</v>
      </c>
      <c r="G56" s="119">
        <v>18939</v>
      </c>
      <c r="H56" s="251">
        <v>20019</v>
      </c>
      <c r="I56" s="492">
        <v>19773</v>
      </c>
    </row>
    <row r="57" spans="1:9" x14ac:dyDescent="0.35">
      <c r="A57" s="2" t="s">
        <v>736</v>
      </c>
      <c r="B57" s="287" t="s">
        <v>701</v>
      </c>
      <c r="C57" s="73" t="s">
        <v>161</v>
      </c>
      <c r="D57" s="274">
        <v>27812</v>
      </c>
      <c r="E57" s="119">
        <v>27628</v>
      </c>
      <c r="F57" s="119">
        <v>24796</v>
      </c>
      <c r="G57" s="119">
        <v>22658</v>
      </c>
      <c r="H57" s="251">
        <v>17753</v>
      </c>
      <c r="I57" s="492">
        <v>19792</v>
      </c>
    </row>
    <row r="58" spans="1:9" x14ac:dyDescent="0.35">
      <c r="A58" s="2" t="s">
        <v>737</v>
      </c>
      <c r="B58" s="287" t="s">
        <v>703</v>
      </c>
      <c r="C58" s="73" t="s">
        <v>161</v>
      </c>
      <c r="D58" s="274">
        <v>4398</v>
      </c>
      <c r="E58" s="119">
        <v>4146</v>
      </c>
      <c r="F58" s="119">
        <v>4810</v>
      </c>
      <c r="G58" s="119">
        <v>4770</v>
      </c>
      <c r="H58" s="251">
        <v>5310</v>
      </c>
      <c r="I58" s="492">
        <v>5705</v>
      </c>
    </row>
    <row r="59" spans="1:9" x14ac:dyDescent="0.35">
      <c r="A59" s="2" t="s">
        <v>738</v>
      </c>
      <c r="B59" s="287" t="s">
        <v>705</v>
      </c>
      <c r="C59" s="73" t="s">
        <v>161</v>
      </c>
      <c r="D59" s="274">
        <v>0</v>
      </c>
      <c r="E59" s="117" t="s">
        <v>371</v>
      </c>
      <c r="F59" s="117" t="s">
        <v>371</v>
      </c>
      <c r="G59" s="117">
        <v>961</v>
      </c>
      <c r="H59" s="250" t="s">
        <v>371</v>
      </c>
      <c r="I59" s="490" t="s">
        <v>371</v>
      </c>
    </row>
    <row r="60" spans="1:9" x14ac:dyDescent="0.35">
      <c r="A60" s="2" t="s">
        <v>739</v>
      </c>
      <c r="B60" s="286" t="s">
        <v>707</v>
      </c>
      <c r="C60" s="82" t="s">
        <v>161</v>
      </c>
      <c r="D60" s="274">
        <v>7550</v>
      </c>
      <c r="E60" s="120">
        <v>7417</v>
      </c>
      <c r="F60" s="120">
        <v>7585</v>
      </c>
      <c r="G60" s="120">
        <v>7960</v>
      </c>
      <c r="H60" s="253">
        <v>8274</v>
      </c>
      <c r="I60" s="484">
        <v>8200</v>
      </c>
    </row>
    <row r="61" spans="1:9" x14ac:dyDescent="0.35">
      <c r="A61" s="2" t="s">
        <v>740</v>
      </c>
      <c r="B61" s="283" t="s">
        <v>741</v>
      </c>
      <c r="C61" s="261" t="s">
        <v>161</v>
      </c>
      <c r="D61" s="284">
        <v>10709</v>
      </c>
      <c r="E61" s="126">
        <v>21143</v>
      </c>
      <c r="F61" s="126">
        <v>21278</v>
      </c>
      <c r="G61" s="126">
        <v>17481</v>
      </c>
      <c r="H61" s="252">
        <v>6398</v>
      </c>
      <c r="I61" s="494">
        <v>7723</v>
      </c>
    </row>
    <row r="62" spans="1:9" x14ac:dyDescent="0.35">
      <c r="A62" s="2" t="s">
        <v>742</v>
      </c>
      <c r="B62" s="285" t="s">
        <v>659</v>
      </c>
      <c r="C62" s="58"/>
      <c r="D62" s="58"/>
      <c r="E62" s="501"/>
      <c r="F62" s="501"/>
      <c r="G62" s="501"/>
      <c r="H62" s="502"/>
      <c r="I62" s="502"/>
    </row>
    <row r="63" spans="1:9" x14ac:dyDescent="0.35">
      <c r="A63" s="2" t="s">
        <v>743</v>
      </c>
      <c r="B63" s="286" t="s">
        <v>661</v>
      </c>
      <c r="C63" s="73" t="s">
        <v>161</v>
      </c>
      <c r="D63" s="274">
        <v>10236</v>
      </c>
      <c r="E63" s="119">
        <v>20721</v>
      </c>
      <c r="F63" s="119">
        <v>20985</v>
      </c>
      <c r="G63" s="119">
        <v>17160</v>
      </c>
      <c r="H63" s="251">
        <v>6051</v>
      </c>
      <c r="I63" s="492">
        <v>7474</v>
      </c>
    </row>
    <row r="64" spans="1:9" x14ac:dyDescent="0.35">
      <c r="A64" s="2" t="s">
        <v>744</v>
      </c>
      <c r="B64" s="287" t="s">
        <v>663</v>
      </c>
      <c r="C64" s="73" t="s">
        <v>161</v>
      </c>
      <c r="D64" s="274">
        <v>0</v>
      </c>
      <c r="E64" s="117" t="s">
        <v>371</v>
      </c>
      <c r="F64" s="117">
        <v>37</v>
      </c>
      <c r="G64" s="117">
        <v>576</v>
      </c>
      <c r="H64" s="250">
        <v>93</v>
      </c>
      <c r="I64" s="490">
        <v>194</v>
      </c>
    </row>
    <row r="65" spans="1:9" x14ac:dyDescent="0.35">
      <c r="A65" s="2" t="s">
        <v>745</v>
      </c>
      <c r="B65" s="287" t="s">
        <v>665</v>
      </c>
      <c r="C65" s="73" t="s">
        <v>161</v>
      </c>
      <c r="D65" s="274">
        <v>284</v>
      </c>
      <c r="E65" s="117">
        <v>875</v>
      </c>
      <c r="F65" s="117">
        <v>1484</v>
      </c>
      <c r="G65" s="117">
        <v>1311</v>
      </c>
      <c r="H65" s="250">
        <v>163</v>
      </c>
      <c r="I65" s="490">
        <v>264</v>
      </c>
    </row>
    <row r="66" spans="1:9" x14ac:dyDescent="0.35">
      <c r="A66" s="2" t="s">
        <v>746</v>
      </c>
      <c r="B66" s="287" t="s">
        <v>667</v>
      </c>
      <c r="C66" s="73" t="s">
        <v>161</v>
      </c>
      <c r="D66" s="274">
        <v>509</v>
      </c>
      <c r="E66" s="117">
        <v>952</v>
      </c>
      <c r="F66" s="117">
        <v>1246</v>
      </c>
      <c r="G66" s="117">
        <v>1722</v>
      </c>
      <c r="H66" s="250">
        <v>410</v>
      </c>
      <c r="I66" s="490">
        <v>491</v>
      </c>
    </row>
    <row r="67" spans="1:9" x14ac:dyDescent="0.35">
      <c r="A67" s="2" t="s">
        <v>747</v>
      </c>
      <c r="B67" s="287" t="s">
        <v>669</v>
      </c>
      <c r="C67" s="73" t="s">
        <v>161</v>
      </c>
      <c r="D67" s="274">
        <v>723</v>
      </c>
      <c r="E67" s="117">
        <v>1153</v>
      </c>
      <c r="F67" s="117">
        <v>1564</v>
      </c>
      <c r="G67" s="117">
        <v>681</v>
      </c>
      <c r="H67" s="250">
        <v>289</v>
      </c>
      <c r="I67" s="490">
        <v>248</v>
      </c>
    </row>
    <row r="68" spans="1:9" x14ac:dyDescent="0.35">
      <c r="A68" s="2" t="s">
        <v>748</v>
      </c>
      <c r="B68" s="287" t="s">
        <v>671</v>
      </c>
      <c r="C68" s="73" t="s">
        <v>161</v>
      </c>
      <c r="D68" s="274">
        <v>451</v>
      </c>
      <c r="E68" s="117">
        <v>685</v>
      </c>
      <c r="F68" s="117">
        <v>812</v>
      </c>
      <c r="G68" s="117">
        <v>777</v>
      </c>
      <c r="H68" s="250">
        <v>371</v>
      </c>
      <c r="I68" s="490">
        <v>337</v>
      </c>
    </row>
    <row r="69" spans="1:9" x14ac:dyDescent="0.35">
      <c r="A69" s="2" t="s">
        <v>749</v>
      </c>
      <c r="B69" s="287" t="s">
        <v>673</v>
      </c>
      <c r="C69" s="73" t="s">
        <v>161</v>
      </c>
      <c r="D69" s="274">
        <v>247</v>
      </c>
      <c r="E69" s="117">
        <v>281</v>
      </c>
      <c r="F69" s="117">
        <v>357</v>
      </c>
      <c r="G69" s="117">
        <v>364</v>
      </c>
      <c r="H69" s="250">
        <v>137</v>
      </c>
      <c r="I69" s="490">
        <v>147</v>
      </c>
    </row>
    <row r="70" spans="1:9" x14ac:dyDescent="0.35">
      <c r="A70" s="2" t="s">
        <v>750</v>
      </c>
      <c r="B70" s="287" t="s">
        <v>675</v>
      </c>
      <c r="C70" s="73" t="s">
        <v>161</v>
      </c>
      <c r="D70" s="274">
        <v>399</v>
      </c>
      <c r="E70" s="117">
        <v>1244</v>
      </c>
      <c r="F70" s="117">
        <v>1062</v>
      </c>
      <c r="G70" s="117">
        <v>943</v>
      </c>
      <c r="H70" s="250">
        <v>189</v>
      </c>
      <c r="I70" s="490">
        <v>271</v>
      </c>
    </row>
    <row r="71" spans="1:9" x14ac:dyDescent="0.35">
      <c r="A71" s="2" t="s">
        <v>751</v>
      </c>
      <c r="B71" s="287" t="s">
        <v>677</v>
      </c>
      <c r="C71" s="73" t="s">
        <v>161</v>
      </c>
      <c r="D71" s="274" t="s">
        <v>371</v>
      </c>
      <c r="E71" s="117" t="s">
        <v>371</v>
      </c>
      <c r="F71" s="117">
        <v>78</v>
      </c>
      <c r="G71" s="117">
        <v>366</v>
      </c>
      <c r="H71" s="250">
        <v>169</v>
      </c>
      <c r="I71" s="490">
        <v>302</v>
      </c>
    </row>
    <row r="72" spans="1:9" x14ac:dyDescent="0.35">
      <c r="A72" s="2" t="s">
        <v>752</v>
      </c>
      <c r="B72" s="287" t="s">
        <v>679</v>
      </c>
      <c r="C72" s="73" t="s">
        <v>161</v>
      </c>
      <c r="D72" s="274">
        <v>712</v>
      </c>
      <c r="E72" s="117">
        <v>1848</v>
      </c>
      <c r="F72" s="117">
        <v>2032</v>
      </c>
      <c r="G72" s="117">
        <v>1257</v>
      </c>
      <c r="H72" s="250">
        <v>217</v>
      </c>
      <c r="I72" s="490">
        <v>385</v>
      </c>
    </row>
    <row r="73" spans="1:9" x14ac:dyDescent="0.35">
      <c r="A73" s="2" t="s">
        <v>753</v>
      </c>
      <c r="B73" s="287" t="s">
        <v>681</v>
      </c>
      <c r="C73" s="73" t="s">
        <v>161</v>
      </c>
      <c r="D73" s="274">
        <v>465</v>
      </c>
      <c r="E73" s="117">
        <v>1892</v>
      </c>
      <c r="F73" s="117">
        <v>1553</v>
      </c>
      <c r="G73" s="117">
        <v>856</v>
      </c>
      <c r="H73" s="250">
        <v>161</v>
      </c>
      <c r="I73" s="490">
        <v>490</v>
      </c>
    </row>
    <row r="74" spans="1:9" x14ac:dyDescent="0.35">
      <c r="A74" s="2" t="s">
        <v>754</v>
      </c>
      <c r="B74" s="287" t="s">
        <v>683</v>
      </c>
      <c r="C74" s="73" t="s">
        <v>161</v>
      </c>
      <c r="D74" s="274">
        <v>393</v>
      </c>
      <c r="E74" s="117">
        <v>858</v>
      </c>
      <c r="F74" s="117">
        <v>790</v>
      </c>
      <c r="G74" s="117">
        <v>872</v>
      </c>
      <c r="H74" s="250">
        <v>276</v>
      </c>
      <c r="I74" s="490">
        <v>228</v>
      </c>
    </row>
    <row r="75" spans="1:9" x14ac:dyDescent="0.35">
      <c r="A75" s="2" t="s">
        <v>755</v>
      </c>
      <c r="B75" s="287" t="s">
        <v>685</v>
      </c>
      <c r="C75" s="73" t="s">
        <v>161</v>
      </c>
      <c r="D75" s="274">
        <v>373</v>
      </c>
      <c r="E75" s="117">
        <v>490</v>
      </c>
      <c r="F75" s="117">
        <v>483</v>
      </c>
      <c r="G75" s="117">
        <v>472</v>
      </c>
      <c r="H75" s="250">
        <v>571</v>
      </c>
      <c r="I75" s="490">
        <v>568</v>
      </c>
    </row>
    <row r="76" spans="1:9" x14ac:dyDescent="0.35">
      <c r="A76" s="2" t="s">
        <v>756</v>
      </c>
      <c r="B76" s="287" t="s">
        <v>687</v>
      </c>
      <c r="C76" s="73" t="s">
        <v>161</v>
      </c>
      <c r="D76" s="274">
        <v>632</v>
      </c>
      <c r="E76" s="117">
        <v>1822</v>
      </c>
      <c r="F76" s="117">
        <v>1543</v>
      </c>
      <c r="G76" s="117">
        <v>1302</v>
      </c>
      <c r="H76" s="250">
        <v>296</v>
      </c>
      <c r="I76" s="490">
        <v>453</v>
      </c>
    </row>
    <row r="77" spans="1:9" x14ac:dyDescent="0.35">
      <c r="A77" s="2" t="s">
        <v>757</v>
      </c>
      <c r="B77" s="287" t="s">
        <v>689</v>
      </c>
      <c r="C77" s="73" t="s">
        <v>161</v>
      </c>
      <c r="D77" s="274">
        <v>187</v>
      </c>
      <c r="E77" s="117">
        <v>712</v>
      </c>
      <c r="F77" s="117">
        <v>452</v>
      </c>
      <c r="G77" s="117">
        <v>263</v>
      </c>
      <c r="H77" s="250">
        <v>50</v>
      </c>
      <c r="I77" s="490">
        <v>82</v>
      </c>
    </row>
    <row r="78" spans="1:9" x14ac:dyDescent="0.35">
      <c r="A78" s="2" t="s">
        <v>758</v>
      </c>
      <c r="B78" s="287" t="s">
        <v>691</v>
      </c>
      <c r="C78" s="73" t="s">
        <v>161</v>
      </c>
      <c r="D78" s="274">
        <v>364</v>
      </c>
      <c r="E78" s="117">
        <v>662</v>
      </c>
      <c r="F78" s="117">
        <v>785</v>
      </c>
      <c r="G78" s="117">
        <v>882</v>
      </c>
      <c r="H78" s="250">
        <v>714</v>
      </c>
      <c r="I78" s="490">
        <v>531</v>
      </c>
    </row>
    <row r="79" spans="1:9" x14ac:dyDescent="0.35">
      <c r="A79" s="2" t="s">
        <v>759</v>
      </c>
      <c r="B79" s="287" t="s">
        <v>693</v>
      </c>
      <c r="C79" s="73" t="s">
        <v>161</v>
      </c>
      <c r="D79" s="274" t="s">
        <v>371</v>
      </c>
      <c r="E79" s="117" t="s">
        <v>371</v>
      </c>
      <c r="F79" s="117">
        <v>38</v>
      </c>
      <c r="G79" s="117">
        <v>187</v>
      </c>
      <c r="H79" s="250">
        <v>35</v>
      </c>
      <c r="I79" s="490">
        <v>55</v>
      </c>
    </row>
    <row r="80" spans="1:9" x14ac:dyDescent="0.35">
      <c r="A80" s="2" t="s">
        <v>760</v>
      </c>
      <c r="B80" s="287" t="s">
        <v>695</v>
      </c>
      <c r="C80" s="73" t="s">
        <v>161</v>
      </c>
      <c r="D80" s="274">
        <v>615</v>
      </c>
      <c r="E80" s="117">
        <v>1579</v>
      </c>
      <c r="F80" s="117">
        <v>1457</v>
      </c>
      <c r="G80" s="117">
        <v>568</v>
      </c>
      <c r="H80" s="250">
        <v>506</v>
      </c>
      <c r="I80" s="490">
        <v>445</v>
      </c>
    </row>
    <row r="81" spans="1:9" x14ac:dyDescent="0.35">
      <c r="A81" s="2" t="s">
        <v>761</v>
      </c>
      <c r="B81" s="287" t="s">
        <v>697</v>
      </c>
      <c r="C81" s="73" t="s">
        <v>161</v>
      </c>
      <c r="D81" s="274">
        <v>237</v>
      </c>
      <c r="E81" s="117">
        <v>243</v>
      </c>
      <c r="F81" s="117" t="s">
        <v>371</v>
      </c>
      <c r="G81" s="117" t="s">
        <v>371</v>
      </c>
      <c r="H81" s="250" t="s">
        <v>371</v>
      </c>
      <c r="I81" s="490" t="s">
        <v>371</v>
      </c>
    </row>
    <row r="82" spans="1:9" x14ac:dyDescent="0.35">
      <c r="A82" s="2" t="s">
        <v>762</v>
      </c>
      <c r="B82" s="287" t="s">
        <v>699</v>
      </c>
      <c r="C82" s="73" t="s">
        <v>161</v>
      </c>
      <c r="D82" s="274">
        <v>1433</v>
      </c>
      <c r="E82" s="117">
        <v>2425</v>
      </c>
      <c r="F82" s="117">
        <v>2670</v>
      </c>
      <c r="G82" s="117">
        <v>1625</v>
      </c>
      <c r="H82" s="250">
        <v>735</v>
      </c>
      <c r="I82" s="490">
        <v>938</v>
      </c>
    </row>
    <row r="83" spans="1:9" x14ac:dyDescent="0.35">
      <c r="A83" s="2" t="s">
        <v>763</v>
      </c>
      <c r="B83" s="287" t="s">
        <v>701</v>
      </c>
      <c r="C83" s="73" t="s">
        <v>161</v>
      </c>
      <c r="D83" s="274">
        <v>2042</v>
      </c>
      <c r="E83" s="117">
        <v>2759</v>
      </c>
      <c r="F83" s="117">
        <v>2133</v>
      </c>
      <c r="G83" s="117">
        <v>1639</v>
      </c>
      <c r="H83" s="250">
        <v>506</v>
      </c>
      <c r="I83" s="490">
        <v>796</v>
      </c>
    </row>
    <row r="84" spans="1:9" x14ac:dyDescent="0.35">
      <c r="A84" s="2" t="s">
        <v>764</v>
      </c>
      <c r="B84" s="287" t="s">
        <v>703</v>
      </c>
      <c r="C84" s="73" t="s">
        <v>161</v>
      </c>
      <c r="D84" s="274">
        <v>170</v>
      </c>
      <c r="E84" s="117">
        <v>241</v>
      </c>
      <c r="F84" s="117">
        <v>409</v>
      </c>
      <c r="G84" s="117">
        <v>399</v>
      </c>
      <c r="H84" s="250">
        <v>163</v>
      </c>
      <c r="I84" s="490">
        <v>249</v>
      </c>
    </row>
    <row r="85" spans="1:9" x14ac:dyDescent="0.35">
      <c r="A85" s="2" t="s">
        <v>765</v>
      </c>
      <c r="B85" s="287" t="s">
        <v>705</v>
      </c>
      <c r="C85" s="73" t="s">
        <v>161</v>
      </c>
      <c r="D85" s="274">
        <v>0</v>
      </c>
      <c r="E85" s="117" t="s">
        <v>371</v>
      </c>
      <c r="F85" s="117" t="s">
        <v>371</v>
      </c>
      <c r="G85" s="117">
        <v>98</v>
      </c>
      <c r="H85" s="250" t="s">
        <v>371</v>
      </c>
      <c r="I85" s="490" t="s">
        <v>371</v>
      </c>
    </row>
    <row r="86" spans="1:9" x14ac:dyDescent="0.35">
      <c r="A86" s="2" t="s">
        <v>766</v>
      </c>
      <c r="B86" s="288" t="s">
        <v>707</v>
      </c>
      <c r="C86" s="82" t="s">
        <v>161</v>
      </c>
      <c r="D86" s="277">
        <v>473</v>
      </c>
      <c r="E86" s="121">
        <v>422</v>
      </c>
      <c r="F86" s="121">
        <v>293</v>
      </c>
      <c r="G86" s="121">
        <v>321</v>
      </c>
      <c r="H86" s="255">
        <v>347</v>
      </c>
      <c r="I86" s="491">
        <v>249</v>
      </c>
    </row>
    <row r="87" spans="1:9" x14ac:dyDescent="0.35">
      <c r="A87" s="2" t="s">
        <v>767</v>
      </c>
    </row>
    <row r="88" spans="1:9" x14ac:dyDescent="0.35">
      <c r="A88" s="2" t="s">
        <v>768</v>
      </c>
      <c r="B88" s="289" t="s">
        <v>769</v>
      </c>
      <c r="C88" s="290"/>
      <c r="D88" s="290"/>
    </row>
    <row r="89" spans="1:9" x14ac:dyDescent="0.35">
      <c r="A89" s="2" t="s">
        <v>770</v>
      </c>
    </row>
    <row r="90" spans="1:9" x14ac:dyDescent="0.35">
      <c r="A90" s="2" t="s">
        <v>771</v>
      </c>
      <c r="B90" s="264" t="s">
        <v>655</v>
      </c>
      <c r="C90" s="237" t="s">
        <v>230</v>
      </c>
      <c r="D90" s="265">
        <v>2020</v>
      </c>
      <c r="E90" s="116">
        <v>2021</v>
      </c>
      <c r="F90" s="116">
        <v>2022</v>
      </c>
      <c r="G90" s="116">
        <v>2023</v>
      </c>
      <c r="H90" s="116">
        <v>2024</v>
      </c>
      <c r="I90" s="116">
        <v>2025</v>
      </c>
    </row>
    <row r="91" spans="1:9" x14ac:dyDescent="0.35">
      <c r="A91" s="2" t="s">
        <v>772</v>
      </c>
      <c r="B91" s="291" t="s">
        <v>657</v>
      </c>
      <c r="C91" s="36" t="s">
        <v>161</v>
      </c>
      <c r="D91" s="269">
        <v>270068</v>
      </c>
      <c r="E91" s="497">
        <v>259279</v>
      </c>
      <c r="F91" s="497">
        <v>261840</v>
      </c>
      <c r="G91" s="497">
        <v>267814</v>
      </c>
      <c r="H91" s="567">
        <v>263942</v>
      </c>
      <c r="I91" s="494">
        <v>266322</v>
      </c>
    </row>
    <row r="92" spans="1:9" x14ac:dyDescent="0.35">
      <c r="A92" s="2" t="s">
        <v>773</v>
      </c>
      <c r="B92" s="280" t="s">
        <v>774</v>
      </c>
      <c r="C92" s="292"/>
      <c r="D92" s="282"/>
      <c r="E92" s="503"/>
      <c r="F92" s="503"/>
      <c r="G92" s="503"/>
      <c r="H92" s="503"/>
      <c r="I92" s="503"/>
    </row>
    <row r="93" spans="1:9" x14ac:dyDescent="0.35">
      <c r="A93" s="2" t="s">
        <v>775</v>
      </c>
      <c r="B93" s="283" t="s">
        <v>776</v>
      </c>
      <c r="C93" s="58" t="s">
        <v>161</v>
      </c>
      <c r="D93" s="284">
        <v>217297</v>
      </c>
      <c r="E93" s="504">
        <v>202989</v>
      </c>
      <c r="F93" s="504">
        <v>209611</v>
      </c>
      <c r="G93" s="504">
        <v>260685</v>
      </c>
      <c r="H93" s="568">
        <v>257966</v>
      </c>
      <c r="I93" s="511">
        <v>260678</v>
      </c>
    </row>
    <row r="94" spans="1:9" x14ac:dyDescent="0.35">
      <c r="A94" s="2" t="s">
        <v>777</v>
      </c>
      <c r="B94" s="293" t="s">
        <v>778</v>
      </c>
      <c r="C94" s="36" t="s">
        <v>161</v>
      </c>
      <c r="D94" s="294">
        <v>7809</v>
      </c>
      <c r="E94" s="504">
        <v>11510</v>
      </c>
      <c r="F94" s="504">
        <v>6465</v>
      </c>
      <c r="G94" s="504">
        <v>7129</v>
      </c>
      <c r="H94" s="568">
        <v>5976</v>
      </c>
      <c r="I94" s="511">
        <v>5644</v>
      </c>
    </row>
    <row r="95" spans="1:9" x14ac:dyDescent="0.35">
      <c r="A95" s="2" t="s">
        <v>779</v>
      </c>
      <c r="B95" s="295"/>
      <c r="C95" s="261"/>
      <c r="D95" s="296"/>
      <c r="E95" s="333"/>
      <c r="F95" s="333"/>
      <c r="G95" s="333"/>
      <c r="H95" s="333"/>
      <c r="I95" s="333"/>
    </row>
    <row r="96" spans="1:9" x14ac:dyDescent="0.35">
      <c r="A96" s="2" t="s">
        <v>780</v>
      </c>
      <c r="B96" s="264" t="s">
        <v>781</v>
      </c>
      <c r="C96" s="237" t="s">
        <v>230</v>
      </c>
      <c r="D96" s="265">
        <v>2020</v>
      </c>
      <c r="E96" s="332">
        <v>2021</v>
      </c>
      <c r="F96" s="332">
        <v>2022</v>
      </c>
      <c r="G96" s="332">
        <v>2023</v>
      </c>
      <c r="H96" s="332">
        <v>2024</v>
      </c>
      <c r="I96" s="116">
        <v>2025</v>
      </c>
    </row>
    <row r="97" spans="1:9" x14ac:dyDescent="0.35">
      <c r="A97" s="2" t="s">
        <v>782</v>
      </c>
      <c r="B97" s="85" t="s">
        <v>783</v>
      </c>
      <c r="C97" s="148" t="s">
        <v>168</v>
      </c>
      <c r="D97" s="269">
        <v>9</v>
      </c>
      <c r="E97" s="123">
        <v>12</v>
      </c>
      <c r="F97" s="123">
        <v>11</v>
      </c>
      <c r="G97" s="123">
        <v>12</v>
      </c>
      <c r="H97" s="569">
        <v>17</v>
      </c>
      <c r="I97" s="493">
        <v>22</v>
      </c>
    </row>
    <row r="98" spans="1:9" x14ac:dyDescent="0.35">
      <c r="A98" s="2" t="s">
        <v>784</v>
      </c>
      <c r="B98" s="297" t="s">
        <v>785</v>
      </c>
      <c r="C98" s="145"/>
      <c r="D98" s="298"/>
      <c r="E98" s="125"/>
      <c r="F98" s="125"/>
      <c r="G98" s="125"/>
      <c r="H98" s="192"/>
      <c r="I98" s="125"/>
    </row>
    <row r="99" spans="1:9" x14ac:dyDescent="0.35">
      <c r="A99" s="2" t="s">
        <v>786</v>
      </c>
      <c r="B99" s="299" t="s">
        <v>787</v>
      </c>
      <c r="C99" s="73" t="s">
        <v>168</v>
      </c>
      <c r="D99" s="300">
        <v>8</v>
      </c>
      <c r="E99" s="117">
        <v>12</v>
      </c>
      <c r="F99" s="117">
        <v>11</v>
      </c>
      <c r="G99" s="117">
        <v>11</v>
      </c>
      <c r="H99" s="250">
        <v>17</v>
      </c>
      <c r="I99" s="490">
        <v>22</v>
      </c>
    </row>
    <row r="100" spans="1:9" x14ac:dyDescent="0.35">
      <c r="A100" s="2" t="s">
        <v>788</v>
      </c>
      <c r="B100" s="301" t="s">
        <v>789</v>
      </c>
      <c r="C100" s="73" t="s">
        <v>168</v>
      </c>
      <c r="D100" s="277">
        <v>10</v>
      </c>
      <c r="E100" s="121">
        <v>13</v>
      </c>
      <c r="F100" s="121">
        <v>11</v>
      </c>
      <c r="G100" s="121">
        <v>13</v>
      </c>
      <c r="H100" s="255">
        <v>17</v>
      </c>
      <c r="I100" s="491">
        <v>22</v>
      </c>
    </row>
    <row r="101" spans="1:9" x14ac:dyDescent="0.35">
      <c r="A101" s="2" t="s">
        <v>790</v>
      </c>
      <c r="B101" s="302" t="s">
        <v>791</v>
      </c>
      <c r="C101" s="145"/>
      <c r="D101" s="303"/>
      <c r="E101" s="330"/>
      <c r="F101" s="330"/>
      <c r="G101" s="330"/>
      <c r="H101" s="329"/>
      <c r="I101" s="329"/>
    </row>
    <row r="102" spans="1:9" x14ac:dyDescent="0.35">
      <c r="A102" s="2" t="s">
        <v>792</v>
      </c>
      <c r="B102" s="299" t="s">
        <v>793</v>
      </c>
      <c r="C102" s="73" t="s">
        <v>168</v>
      </c>
      <c r="D102" s="300">
        <v>12</v>
      </c>
      <c r="E102" s="117">
        <v>20</v>
      </c>
      <c r="F102" s="117">
        <v>18</v>
      </c>
      <c r="G102" s="117">
        <v>19</v>
      </c>
      <c r="H102" s="250">
        <v>25</v>
      </c>
      <c r="I102" s="490">
        <v>31</v>
      </c>
    </row>
    <row r="103" spans="1:9" x14ac:dyDescent="0.35">
      <c r="A103" s="2" t="s">
        <v>794</v>
      </c>
      <c r="B103" s="275" t="s">
        <v>795</v>
      </c>
      <c r="C103" s="73" t="s">
        <v>168</v>
      </c>
      <c r="D103" s="274">
        <v>8</v>
      </c>
      <c r="E103" s="117">
        <v>12</v>
      </c>
      <c r="F103" s="117">
        <v>10</v>
      </c>
      <c r="G103" s="117">
        <v>11</v>
      </c>
      <c r="H103" s="250">
        <v>15</v>
      </c>
      <c r="I103" s="490">
        <v>21</v>
      </c>
    </row>
    <row r="104" spans="1:9" x14ac:dyDescent="0.35">
      <c r="A104" s="2" t="s">
        <v>796</v>
      </c>
      <c r="B104" s="301" t="s">
        <v>797</v>
      </c>
      <c r="C104" s="82" t="s">
        <v>168</v>
      </c>
      <c r="D104" s="277">
        <v>8</v>
      </c>
      <c r="E104" s="121">
        <v>7</v>
      </c>
      <c r="F104" s="121">
        <v>9</v>
      </c>
      <c r="G104" s="121">
        <v>10</v>
      </c>
      <c r="H104" s="255">
        <v>17</v>
      </c>
      <c r="I104" s="491">
        <v>20</v>
      </c>
    </row>
    <row r="105" spans="1:9" x14ac:dyDescent="0.35">
      <c r="A105" s="2" t="s">
        <v>798</v>
      </c>
      <c r="B105" s="304"/>
      <c r="C105" s="305"/>
      <c r="D105" s="306"/>
      <c r="E105" s="306"/>
      <c r="F105" s="306"/>
      <c r="G105" s="306"/>
      <c r="H105" s="307"/>
      <c r="I105" s="307"/>
    </row>
    <row r="106" spans="1:9" x14ac:dyDescent="0.35">
      <c r="A106" s="2" t="s">
        <v>799</v>
      </c>
      <c r="B106" s="264" t="s">
        <v>781</v>
      </c>
      <c r="C106" s="237" t="s">
        <v>230</v>
      </c>
      <c r="D106" s="265">
        <v>2020</v>
      </c>
      <c r="E106" s="116">
        <v>2021</v>
      </c>
      <c r="F106" s="116">
        <v>2022</v>
      </c>
      <c r="G106" s="116">
        <v>2023</v>
      </c>
      <c r="H106" s="116">
        <v>2024</v>
      </c>
      <c r="I106" s="116">
        <v>2025</v>
      </c>
    </row>
    <row r="107" spans="1:9" x14ac:dyDescent="0.35">
      <c r="A107" s="2" t="s">
        <v>800</v>
      </c>
      <c r="B107" s="89" t="s">
        <v>801</v>
      </c>
      <c r="C107" s="268" t="s">
        <v>161</v>
      </c>
      <c r="D107" s="269">
        <v>26992</v>
      </c>
      <c r="E107" s="126">
        <v>31140</v>
      </c>
      <c r="F107" s="126">
        <v>38488</v>
      </c>
      <c r="G107" s="126">
        <v>41075</v>
      </c>
      <c r="H107" s="252">
        <v>47413</v>
      </c>
      <c r="I107" s="494">
        <v>60751</v>
      </c>
    </row>
    <row r="108" spans="1:9" x14ac:dyDescent="0.35">
      <c r="A108" s="2" t="s">
        <v>802</v>
      </c>
      <c r="B108" s="308"/>
      <c r="C108" s="309"/>
      <c r="D108" s="309"/>
      <c r="E108" s="310"/>
      <c r="F108" s="310"/>
      <c r="G108" s="310"/>
    </row>
    <row r="109" spans="1:9" ht="46.5" x14ac:dyDescent="0.35">
      <c r="A109" s="2" t="s">
        <v>803</v>
      </c>
      <c r="B109" s="311" t="s">
        <v>804</v>
      </c>
      <c r="C109" s="312" t="s">
        <v>230</v>
      </c>
      <c r="D109" s="312"/>
      <c r="E109" s="237" t="s">
        <v>805</v>
      </c>
      <c r="F109" s="237" t="s">
        <v>806</v>
      </c>
      <c r="G109" s="237" t="s">
        <v>807</v>
      </c>
      <c r="H109" s="237" t="s">
        <v>1403</v>
      </c>
      <c r="I109" s="237" t="s">
        <v>1402</v>
      </c>
    </row>
    <row r="110" spans="1:9" x14ac:dyDescent="0.35">
      <c r="A110" s="2" t="s">
        <v>808</v>
      </c>
      <c r="B110" s="313" t="s">
        <v>809</v>
      </c>
      <c r="C110" s="314"/>
      <c r="D110" s="314"/>
      <c r="E110" s="282"/>
      <c r="F110" s="282"/>
      <c r="G110" s="282"/>
      <c r="H110" s="282"/>
      <c r="I110" s="282"/>
    </row>
    <row r="111" spans="1:9" x14ac:dyDescent="0.35">
      <c r="A111" s="2" t="s">
        <v>810</v>
      </c>
      <c r="B111" s="643" t="s">
        <v>661</v>
      </c>
      <c r="C111" s="73" t="s">
        <v>811</v>
      </c>
      <c r="D111" s="73"/>
      <c r="E111" s="492">
        <v>252263</v>
      </c>
      <c r="F111" s="492">
        <v>5610</v>
      </c>
      <c r="G111" s="645">
        <v>0.22256304459947338</v>
      </c>
      <c r="H111" s="492">
        <v>57393</v>
      </c>
      <c r="I111" s="492">
        <v>59430</v>
      </c>
    </row>
    <row r="112" spans="1:9" x14ac:dyDescent="0.35">
      <c r="A112" s="2" t="s">
        <v>812</v>
      </c>
      <c r="B112" s="644" t="s">
        <v>663</v>
      </c>
      <c r="C112" s="73" t="s">
        <v>811</v>
      </c>
      <c r="D112" s="73"/>
      <c r="E112" s="492">
        <v>6629</v>
      </c>
      <c r="F112" s="492">
        <v>211</v>
      </c>
      <c r="G112" s="645">
        <v>0.3159356725146199</v>
      </c>
      <c r="H112" s="492">
        <v>2161</v>
      </c>
      <c r="I112" s="492">
        <v>2473</v>
      </c>
    </row>
    <row r="113" spans="1:9" x14ac:dyDescent="0.35">
      <c r="A113" s="2" t="s">
        <v>813</v>
      </c>
      <c r="B113" s="644" t="s">
        <v>665</v>
      </c>
      <c r="C113" s="73" t="s">
        <v>811</v>
      </c>
      <c r="D113" s="73"/>
      <c r="E113" s="492">
        <v>10695</v>
      </c>
      <c r="F113" s="492">
        <v>320</v>
      </c>
      <c r="G113" s="645">
        <v>0.29087607807535182</v>
      </c>
      <c r="H113" s="492">
        <v>3204</v>
      </c>
      <c r="I113" s="492">
        <v>3246</v>
      </c>
    </row>
    <row r="114" spans="1:9" x14ac:dyDescent="0.35">
      <c r="A114" s="2" t="s">
        <v>814</v>
      </c>
      <c r="B114" s="644" t="s">
        <v>667</v>
      </c>
      <c r="C114" s="73" t="s">
        <v>811</v>
      </c>
      <c r="D114" s="73"/>
      <c r="E114" s="492">
        <v>15330</v>
      </c>
      <c r="F114" s="492">
        <v>273</v>
      </c>
      <c r="G114" s="645">
        <v>0.2402743062231622</v>
      </c>
      <c r="H114" s="492">
        <v>3749</v>
      </c>
      <c r="I114" s="492">
        <v>3936</v>
      </c>
    </row>
    <row r="115" spans="1:9" x14ac:dyDescent="0.35">
      <c r="A115" s="2" t="s">
        <v>815</v>
      </c>
      <c r="B115" s="644" t="s">
        <v>669</v>
      </c>
      <c r="C115" s="73" t="s">
        <v>811</v>
      </c>
      <c r="D115" s="73"/>
      <c r="E115" s="492">
        <v>6347</v>
      </c>
      <c r="F115" s="492">
        <v>652</v>
      </c>
      <c r="G115" s="645">
        <v>0.27375339334190596</v>
      </c>
      <c r="H115" s="492">
        <v>1916</v>
      </c>
      <c r="I115" s="492">
        <v>1692</v>
      </c>
    </row>
    <row r="116" spans="1:9" x14ac:dyDescent="0.35">
      <c r="A116" s="2" t="s">
        <v>816</v>
      </c>
      <c r="B116" s="644" t="s">
        <v>671</v>
      </c>
      <c r="C116" s="73" t="s">
        <v>811</v>
      </c>
      <c r="D116" s="73"/>
      <c r="E116" s="492">
        <v>19748</v>
      </c>
      <c r="F116" s="492">
        <v>103</v>
      </c>
      <c r="G116" s="645">
        <v>0.11656843483955469</v>
      </c>
      <c r="H116" s="492">
        <v>2314</v>
      </c>
      <c r="I116" s="492">
        <v>2667</v>
      </c>
    </row>
    <row r="117" spans="1:9" x14ac:dyDescent="0.35">
      <c r="A117" s="2" t="s">
        <v>817</v>
      </c>
      <c r="B117" s="644" t="s">
        <v>673</v>
      </c>
      <c r="C117" s="73" t="s">
        <v>811</v>
      </c>
      <c r="D117" s="73"/>
      <c r="E117" s="492">
        <v>4545</v>
      </c>
      <c r="F117" s="492">
        <v>303</v>
      </c>
      <c r="G117" s="645">
        <v>0.19203795379537955</v>
      </c>
      <c r="H117" s="492">
        <v>931</v>
      </c>
      <c r="I117" s="490">
        <v>960</v>
      </c>
    </row>
    <row r="118" spans="1:9" x14ac:dyDescent="0.35">
      <c r="A118" s="2" t="s">
        <v>818</v>
      </c>
      <c r="B118" s="644" t="s">
        <v>675</v>
      </c>
      <c r="C118" s="73" t="s">
        <v>811</v>
      </c>
      <c r="D118" s="73"/>
      <c r="E118" s="492">
        <v>10547</v>
      </c>
      <c r="F118" s="492">
        <v>394</v>
      </c>
      <c r="G118" s="645">
        <v>0.25738049538433416</v>
      </c>
      <c r="H118" s="492">
        <v>2816</v>
      </c>
      <c r="I118" s="492">
        <v>3003</v>
      </c>
    </row>
    <row r="119" spans="1:9" x14ac:dyDescent="0.35">
      <c r="A119" s="2" t="s">
        <v>819</v>
      </c>
      <c r="B119" s="644" t="s">
        <v>677</v>
      </c>
      <c r="C119" s="73" t="s">
        <v>811</v>
      </c>
      <c r="D119" s="73"/>
      <c r="E119" s="492">
        <v>8963</v>
      </c>
      <c r="F119" s="492">
        <v>353</v>
      </c>
      <c r="G119" s="645">
        <v>0.27694289394589955</v>
      </c>
      <c r="H119" s="492">
        <v>2580</v>
      </c>
      <c r="I119" s="492">
        <v>2842</v>
      </c>
    </row>
    <row r="120" spans="1:9" x14ac:dyDescent="0.35">
      <c r="A120" s="2" t="s">
        <v>820</v>
      </c>
      <c r="B120" s="644" t="s">
        <v>679</v>
      </c>
      <c r="C120" s="73" t="s">
        <v>811</v>
      </c>
      <c r="D120" s="73"/>
      <c r="E120" s="492">
        <v>14527</v>
      </c>
      <c r="F120" s="492">
        <v>239</v>
      </c>
      <c r="G120" s="645">
        <v>0.31809562508465394</v>
      </c>
      <c r="H120" s="492">
        <v>4697</v>
      </c>
      <c r="I120" s="492">
        <v>4762</v>
      </c>
    </row>
    <row r="121" spans="1:9" x14ac:dyDescent="0.35">
      <c r="A121" s="2" t="s">
        <v>821</v>
      </c>
      <c r="B121" s="644" t="s">
        <v>681</v>
      </c>
      <c r="C121" s="73" t="s">
        <v>811</v>
      </c>
      <c r="D121" s="73"/>
      <c r="E121" s="492">
        <v>9456</v>
      </c>
      <c r="F121" s="492">
        <v>453</v>
      </c>
      <c r="G121" s="645">
        <v>0.31062670299727518</v>
      </c>
      <c r="H121" s="492">
        <v>3078</v>
      </c>
      <c r="I121" s="492">
        <v>3135</v>
      </c>
    </row>
    <row r="122" spans="1:9" x14ac:dyDescent="0.35">
      <c r="A122" s="2" t="s">
        <v>822</v>
      </c>
      <c r="B122" s="644" t="s">
        <v>683</v>
      </c>
      <c r="C122" s="73" t="s">
        <v>811</v>
      </c>
      <c r="D122" s="73"/>
      <c r="E122" s="492">
        <v>13813</v>
      </c>
      <c r="F122" s="492">
        <v>309</v>
      </c>
      <c r="G122" s="645">
        <v>0.19820138790539585</v>
      </c>
      <c r="H122" s="492">
        <v>2799</v>
      </c>
      <c r="I122" s="492">
        <v>3039</v>
      </c>
    </row>
    <row r="123" spans="1:9" x14ac:dyDescent="0.35">
      <c r="A123" s="2" t="s">
        <v>823</v>
      </c>
      <c r="B123" s="644" t="s">
        <v>685</v>
      </c>
      <c r="C123" s="73" t="s">
        <v>811</v>
      </c>
      <c r="D123" s="73"/>
      <c r="E123" s="492">
        <v>29320</v>
      </c>
      <c r="F123" s="492">
        <v>67</v>
      </c>
      <c r="G123" s="645">
        <v>8.9937727566611086E-2</v>
      </c>
      <c r="H123" s="492">
        <v>2643</v>
      </c>
      <c r="I123" s="492">
        <v>2578</v>
      </c>
    </row>
    <row r="124" spans="1:9" x14ac:dyDescent="0.35">
      <c r="A124" s="2" t="s">
        <v>824</v>
      </c>
      <c r="B124" s="644" t="s">
        <v>687</v>
      </c>
      <c r="C124" s="73" t="s">
        <v>811</v>
      </c>
      <c r="D124" s="73"/>
      <c r="E124" s="492">
        <v>22095</v>
      </c>
      <c r="F124" s="492">
        <v>196</v>
      </c>
      <c r="G124" s="645">
        <v>0.25247857879861829</v>
      </c>
      <c r="H124" s="492">
        <v>5628</v>
      </c>
      <c r="I124" s="492">
        <v>5595</v>
      </c>
    </row>
    <row r="125" spans="1:9" x14ac:dyDescent="0.35">
      <c r="A125" s="2" t="s">
        <v>825</v>
      </c>
      <c r="B125" s="644" t="s">
        <v>689</v>
      </c>
      <c r="C125" s="73" t="s">
        <v>811</v>
      </c>
      <c r="D125" s="73"/>
      <c r="E125" s="492">
        <v>3029</v>
      </c>
      <c r="F125" s="492">
        <v>542</v>
      </c>
      <c r="G125" s="645">
        <v>0.21366563987678522</v>
      </c>
      <c r="H125" s="492">
        <v>763</v>
      </c>
      <c r="I125" s="490">
        <v>710</v>
      </c>
    </row>
    <row r="126" spans="1:9" x14ac:dyDescent="0.35">
      <c r="A126" s="2" t="s">
        <v>826</v>
      </c>
      <c r="B126" s="644" t="s">
        <v>691</v>
      </c>
      <c r="C126" s="73" t="s">
        <v>811</v>
      </c>
      <c r="D126" s="73"/>
      <c r="E126" s="492">
        <v>18898</v>
      </c>
      <c r="F126" s="492">
        <v>524</v>
      </c>
      <c r="G126" s="645">
        <v>0.19529399649881576</v>
      </c>
      <c r="H126" s="492">
        <v>3793</v>
      </c>
      <c r="I126" s="492">
        <v>4566</v>
      </c>
    </row>
    <row r="127" spans="1:9" x14ac:dyDescent="0.35">
      <c r="A127" s="2" t="s">
        <v>827</v>
      </c>
      <c r="B127" s="644" t="s">
        <v>693</v>
      </c>
      <c r="C127" s="73" t="s">
        <v>811</v>
      </c>
      <c r="D127" s="73"/>
      <c r="E127" s="492">
        <v>2607</v>
      </c>
      <c r="F127" s="492">
        <v>46</v>
      </c>
      <c r="G127" s="645">
        <v>0.28156803618545045</v>
      </c>
      <c r="H127" s="492">
        <v>747</v>
      </c>
      <c r="I127" s="490">
        <v>802</v>
      </c>
    </row>
    <row r="128" spans="1:9" x14ac:dyDescent="0.35">
      <c r="A128" s="2" t="s">
        <v>828</v>
      </c>
      <c r="B128" s="644" t="s">
        <v>695</v>
      </c>
      <c r="C128" s="73" t="s">
        <v>811</v>
      </c>
      <c r="D128" s="73"/>
      <c r="E128" s="492">
        <v>8805</v>
      </c>
      <c r="F128" s="492">
        <v>247</v>
      </c>
      <c r="G128" s="645">
        <v>0.23044631020768891</v>
      </c>
      <c r="H128" s="492">
        <v>2086</v>
      </c>
      <c r="I128" s="492">
        <v>1939</v>
      </c>
    </row>
    <row r="129" spans="1:9" x14ac:dyDescent="0.35">
      <c r="A129" s="2" t="s">
        <v>829</v>
      </c>
      <c r="B129" s="644" t="s">
        <v>699</v>
      </c>
      <c r="C129" s="73" t="s">
        <v>811</v>
      </c>
      <c r="D129" s="73"/>
      <c r="E129" s="492">
        <v>20511</v>
      </c>
      <c r="F129" s="492">
        <v>200</v>
      </c>
      <c r="G129" s="646">
        <v>0.25730288252619382</v>
      </c>
      <c r="H129" s="492">
        <v>5329</v>
      </c>
      <c r="I129" s="492">
        <v>5640</v>
      </c>
    </row>
    <row r="130" spans="1:9" x14ac:dyDescent="0.35">
      <c r="A130" s="2" t="s">
        <v>830</v>
      </c>
      <c r="B130" s="644" t="s">
        <v>701</v>
      </c>
      <c r="C130" s="73" t="s">
        <v>811</v>
      </c>
      <c r="D130" s="73"/>
      <c r="E130" s="492">
        <v>20426</v>
      </c>
      <c r="F130" s="492">
        <v>162</v>
      </c>
      <c r="G130" s="646">
        <v>0.22882261511560131</v>
      </c>
      <c r="H130" s="492">
        <v>4711</v>
      </c>
      <c r="I130" s="492">
        <v>4359</v>
      </c>
    </row>
    <row r="131" spans="1:9" x14ac:dyDescent="0.35">
      <c r="A131" s="2" t="s">
        <v>831</v>
      </c>
      <c r="B131" s="644" t="s">
        <v>703</v>
      </c>
      <c r="C131" s="73" t="s">
        <v>811</v>
      </c>
      <c r="D131" s="73"/>
      <c r="E131" s="492">
        <v>5938</v>
      </c>
      <c r="F131" s="492">
        <v>16</v>
      </c>
      <c r="G131" s="646">
        <v>0.24319785018474974</v>
      </c>
      <c r="H131" s="492">
        <v>1448</v>
      </c>
      <c r="I131" s="492">
        <v>1486</v>
      </c>
    </row>
    <row r="132" spans="1:9" x14ac:dyDescent="0.35">
      <c r="A132" s="2" t="s">
        <v>832</v>
      </c>
      <c r="B132" s="315" t="s">
        <v>707</v>
      </c>
      <c r="C132" s="82" t="s">
        <v>811</v>
      </c>
      <c r="D132" s="82"/>
      <c r="E132" s="484">
        <v>8415</v>
      </c>
      <c r="F132" s="484">
        <v>34</v>
      </c>
      <c r="G132" s="647">
        <v>0.16889572730500652</v>
      </c>
      <c r="H132" s="484">
        <v>1427</v>
      </c>
      <c r="I132" s="484">
        <v>1321</v>
      </c>
    </row>
    <row r="133" spans="1:9" x14ac:dyDescent="0.35">
      <c r="A133" s="2" t="s">
        <v>833</v>
      </c>
    </row>
    <row r="134" spans="1:9" x14ac:dyDescent="0.35">
      <c r="A134" s="2" t="s">
        <v>834</v>
      </c>
      <c r="B134" s="311" t="s">
        <v>835</v>
      </c>
      <c r="C134" s="312" t="s">
        <v>230</v>
      </c>
      <c r="D134" s="237">
        <v>2020</v>
      </c>
      <c r="E134" s="116">
        <v>2021</v>
      </c>
      <c r="F134" s="116">
        <v>2022</v>
      </c>
      <c r="G134" s="116">
        <v>2023</v>
      </c>
      <c r="H134" s="116">
        <v>2024</v>
      </c>
      <c r="I134" s="116">
        <v>2025</v>
      </c>
    </row>
    <row r="135" spans="1:9" ht="31" x14ac:dyDescent="0.35">
      <c r="A135" s="2" t="s">
        <v>836</v>
      </c>
      <c r="B135" s="32" t="s">
        <v>837</v>
      </c>
      <c r="C135" s="268" t="s">
        <v>161</v>
      </c>
      <c r="D135" s="279">
        <v>10554</v>
      </c>
      <c r="E135" s="126">
        <v>9661</v>
      </c>
      <c r="F135" s="126">
        <v>9560</v>
      </c>
      <c r="G135" s="126">
        <v>8555</v>
      </c>
      <c r="H135" s="252">
        <v>7177</v>
      </c>
      <c r="I135" s="570">
        <v>5942</v>
      </c>
    </row>
    <row r="136" spans="1:9" x14ac:dyDescent="0.35">
      <c r="A136" s="2" t="s">
        <v>838</v>
      </c>
      <c r="B136" s="316" t="s">
        <v>787</v>
      </c>
      <c r="C136" s="73" t="s">
        <v>161</v>
      </c>
      <c r="D136" s="300">
        <v>362</v>
      </c>
      <c r="E136" s="117">
        <v>420</v>
      </c>
      <c r="F136" s="117">
        <v>551</v>
      </c>
      <c r="G136" s="117">
        <v>528</v>
      </c>
      <c r="H136" s="250">
        <v>544</v>
      </c>
      <c r="I136" s="490">
        <v>378</v>
      </c>
    </row>
    <row r="137" spans="1:9" x14ac:dyDescent="0.35">
      <c r="A137" s="2" t="s">
        <v>839</v>
      </c>
      <c r="B137" s="317" t="s">
        <v>789</v>
      </c>
      <c r="C137" s="82" t="s">
        <v>161</v>
      </c>
      <c r="D137" s="277">
        <v>10192</v>
      </c>
      <c r="E137" s="120">
        <v>9241</v>
      </c>
      <c r="F137" s="120">
        <v>9009</v>
      </c>
      <c r="G137" s="120">
        <v>8027</v>
      </c>
      <c r="H137" s="253">
        <v>6633</v>
      </c>
      <c r="I137" s="484">
        <v>5564</v>
      </c>
    </row>
    <row r="138" spans="1:9" ht="31" x14ac:dyDescent="0.35">
      <c r="A138" s="2" t="s">
        <v>840</v>
      </c>
      <c r="B138" s="318" t="s">
        <v>841</v>
      </c>
      <c r="C138" s="36" t="s">
        <v>161</v>
      </c>
      <c r="D138" s="319">
        <v>2485</v>
      </c>
      <c r="E138" s="193">
        <v>2409</v>
      </c>
      <c r="F138" s="193">
        <v>3746</v>
      </c>
      <c r="G138" s="193">
        <v>3941</v>
      </c>
      <c r="H138" s="254">
        <v>3521</v>
      </c>
      <c r="I138" s="495">
        <v>2822</v>
      </c>
    </row>
    <row r="139" spans="1:9" x14ac:dyDescent="0.35">
      <c r="A139" s="2" t="s">
        <v>842</v>
      </c>
      <c r="B139" s="320" t="s">
        <v>787</v>
      </c>
      <c r="C139" s="73" t="s">
        <v>161</v>
      </c>
      <c r="D139" s="274">
        <v>122</v>
      </c>
      <c r="E139" s="117">
        <v>113</v>
      </c>
      <c r="F139" s="117">
        <v>193</v>
      </c>
      <c r="G139" s="117">
        <v>249</v>
      </c>
      <c r="H139" s="250">
        <v>261</v>
      </c>
      <c r="I139" s="490">
        <v>195</v>
      </c>
    </row>
    <row r="140" spans="1:9" x14ac:dyDescent="0.35">
      <c r="A140" s="2" t="s">
        <v>843</v>
      </c>
      <c r="B140" s="317" t="s">
        <v>789</v>
      </c>
      <c r="C140" s="82" t="s">
        <v>161</v>
      </c>
      <c r="D140" s="277">
        <v>2363</v>
      </c>
      <c r="E140" s="120">
        <v>2296</v>
      </c>
      <c r="F140" s="120">
        <v>3553</v>
      </c>
      <c r="G140" s="120">
        <v>3692</v>
      </c>
      <c r="H140" s="253">
        <v>3260</v>
      </c>
      <c r="I140" s="484">
        <v>2627</v>
      </c>
    </row>
    <row r="141" spans="1:9" ht="46.5" x14ac:dyDescent="0.35">
      <c r="A141" s="2" t="s">
        <v>844</v>
      </c>
      <c r="B141" s="318" t="s">
        <v>845</v>
      </c>
      <c r="C141" s="36" t="s">
        <v>161</v>
      </c>
      <c r="D141" s="319">
        <v>2132</v>
      </c>
      <c r="E141" s="193">
        <v>2055</v>
      </c>
      <c r="F141" s="193">
        <v>4527</v>
      </c>
      <c r="G141" s="193">
        <v>3263</v>
      </c>
      <c r="H141" s="254">
        <v>2130</v>
      </c>
      <c r="I141" s="495">
        <v>1839</v>
      </c>
    </row>
    <row r="142" spans="1:9" x14ac:dyDescent="0.35">
      <c r="A142" s="2" t="s">
        <v>846</v>
      </c>
      <c r="B142" s="320" t="s">
        <v>787</v>
      </c>
      <c r="C142" s="73" t="s">
        <v>161</v>
      </c>
      <c r="D142" s="274">
        <v>88</v>
      </c>
      <c r="E142" s="117">
        <v>90</v>
      </c>
      <c r="F142" s="117">
        <v>149</v>
      </c>
      <c r="G142" s="117">
        <v>187</v>
      </c>
      <c r="H142" s="250">
        <v>161</v>
      </c>
      <c r="I142" s="490">
        <v>115</v>
      </c>
    </row>
    <row r="143" spans="1:9" x14ac:dyDescent="0.35">
      <c r="A143" s="2" t="s">
        <v>847</v>
      </c>
      <c r="B143" s="317" t="s">
        <v>789</v>
      </c>
      <c r="C143" s="82" t="s">
        <v>161</v>
      </c>
      <c r="D143" s="277">
        <v>2044</v>
      </c>
      <c r="E143" s="120">
        <v>1965</v>
      </c>
      <c r="F143" s="120">
        <v>4378</v>
      </c>
      <c r="G143" s="120">
        <v>3076</v>
      </c>
      <c r="H143" s="253">
        <v>1969</v>
      </c>
      <c r="I143" s="484">
        <v>1724</v>
      </c>
    </row>
    <row r="144" spans="1:9" x14ac:dyDescent="0.35">
      <c r="A144" s="2" t="s">
        <v>848</v>
      </c>
      <c r="B144" s="321"/>
      <c r="C144" s="309"/>
      <c r="D144" s="322"/>
      <c r="E144" s="322"/>
      <c r="F144" s="322"/>
      <c r="G144" s="322"/>
      <c r="H144" s="323"/>
      <c r="I144" s="323"/>
    </row>
    <row r="145" spans="1:9" x14ac:dyDescent="0.35">
      <c r="A145" s="2" t="s">
        <v>849</v>
      </c>
      <c r="B145" s="311" t="s">
        <v>835</v>
      </c>
      <c r="C145" s="237" t="s">
        <v>230</v>
      </c>
      <c r="D145" s="237">
        <v>2020</v>
      </c>
      <c r="E145" s="116">
        <v>2021</v>
      </c>
      <c r="F145" s="116">
        <v>2022</v>
      </c>
      <c r="G145" s="116">
        <v>2023</v>
      </c>
      <c r="H145" s="116">
        <v>2024</v>
      </c>
      <c r="I145" s="116">
        <v>2025</v>
      </c>
    </row>
    <row r="146" spans="1:9" x14ac:dyDescent="0.35">
      <c r="A146" s="2" t="s">
        <v>850</v>
      </c>
      <c r="B146" s="324" t="s">
        <v>851</v>
      </c>
      <c r="C146" s="325" t="s">
        <v>168</v>
      </c>
      <c r="D146" s="326">
        <v>131.2731114632858</v>
      </c>
      <c r="E146" s="123">
        <v>133</v>
      </c>
      <c r="F146" s="123">
        <v>101</v>
      </c>
      <c r="G146" s="123">
        <v>61</v>
      </c>
      <c r="H146" s="569">
        <v>85</v>
      </c>
      <c r="I146" s="493">
        <v>86</v>
      </c>
    </row>
    <row r="147" spans="1:9" x14ac:dyDescent="0.35">
      <c r="A147" s="2" t="s">
        <v>852</v>
      </c>
      <c r="B147" s="327" t="s">
        <v>853</v>
      </c>
      <c r="C147" s="328" t="s">
        <v>168</v>
      </c>
      <c r="D147" s="269">
        <v>106.06965174129353</v>
      </c>
      <c r="E147" s="505">
        <v>83</v>
      </c>
      <c r="F147" s="505">
        <v>188</v>
      </c>
      <c r="G147" s="505">
        <v>87</v>
      </c>
      <c r="H147" s="256">
        <v>54</v>
      </c>
      <c r="I147" s="512">
        <v>52</v>
      </c>
    </row>
    <row r="163" ht="20.5" customHeight="1" x14ac:dyDescent="0.35"/>
    <row r="164" ht="20.5" customHeight="1" x14ac:dyDescent="0.35"/>
    <row r="165" ht="20.5" customHeight="1" x14ac:dyDescent="0.35"/>
    <row r="166" ht="20.5" customHeight="1" x14ac:dyDescent="0.35"/>
    <row r="167" ht="20.5" customHeight="1" x14ac:dyDescent="0.35"/>
    <row r="168" ht="20.5" customHeight="1" x14ac:dyDescent="0.35"/>
    <row r="169" ht="20.5" customHeight="1" x14ac:dyDescent="0.35"/>
    <row r="170" ht="20.5" customHeight="1" x14ac:dyDescent="0.35"/>
    <row r="171" ht="20.5" customHeight="1" x14ac:dyDescent="0.35"/>
    <row r="172" ht="20.5" customHeight="1" x14ac:dyDescent="0.35"/>
    <row r="173" ht="20.5" customHeight="1" x14ac:dyDescent="0.35"/>
    <row r="174" ht="20.5" customHeight="1" x14ac:dyDescent="0.35"/>
    <row r="175" ht="20.5" customHeight="1" x14ac:dyDescent="0.35"/>
    <row r="176" ht="20.5" customHeight="1" x14ac:dyDescent="0.35"/>
    <row r="177" ht="20.5" customHeight="1" x14ac:dyDescent="0.35"/>
    <row r="178" ht="20.5" customHeight="1" x14ac:dyDescent="0.35"/>
    <row r="179" ht="20.5" customHeight="1" x14ac:dyDescent="0.35"/>
    <row r="180" ht="20.5" customHeight="1" x14ac:dyDescent="0.35"/>
    <row r="181" ht="20.5" customHeight="1" x14ac:dyDescent="0.35"/>
    <row r="182" ht="20.5" customHeight="1" x14ac:dyDescent="0.35"/>
    <row r="183" ht="20.5" customHeight="1" x14ac:dyDescent="0.35"/>
    <row r="184" ht="20.5" customHeight="1" x14ac:dyDescent="0.35"/>
    <row r="185" ht="20.5" customHeight="1" x14ac:dyDescent="0.35"/>
    <row r="186" ht="20.5" customHeight="1" x14ac:dyDescent="0.35"/>
    <row r="187" ht="20.5" customHeight="1" x14ac:dyDescent="0.35"/>
    <row r="188" ht="20.5" customHeight="1" x14ac:dyDescent="0.35"/>
    <row r="189" ht="20.5" customHeight="1" x14ac:dyDescent="0.35"/>
    <row r="190" ht="20.5" customHeight="1" x14ac:dyDescent="0.35"/>
    <row r="191" ht="20.5" customHeight="1" x14ac:dyDescent="0.35"/>
    <row r="192" ht="20.5" customHeight="1" x14ac:dyDescent="0.35"/>
    <row r="193" ht="20.5" customHeight="1" x14ac:dyDescent="0.35"/>
    <row r="194" ht="20.5" customHeight="1" x14ac:dyDescent="0.35"/>
    <row r="195" ht="20.5" customHeight="1" x14ac:dyDescent="0.35"/>
    <row r="196" ht="20.5" customHeight="1" x14ac:dyDescent="0.35"/>
    <row r="197" ht="20.5" customHeight="1" x14ac:dyDescent="0.35"/>
    <row r="198" ht="20.5" customHeight="1" x14ac:dyDescent="0.35"/>
    <row r="199" ht="20.5" customHeight="1" x14ac:dyDescent="0.35"/>
    <row r="200" ht="20.5" customHeight="1" x14ac:dyDescent="0.35"/>
    <row r="201" ht="20.5" customHeight="1" x14ac:dyDescent="0.35"/>
    <row r="202" ht="20.5" customHeight="1" x14ac:dyDescent="0.35"/>
    <row r="203" ht="20.5" customHeight="1" x14ac:dyDescent="0.35"/>
    <row r="204" ht="20.5" customHeight="1" x14ac:dyDescent="0.35"/>
    <row r="205" ht="20.5" customHeight="1" x14ac:dyDescent="0.35"/>
    <row r="206" ht="20.5" customHeight="1" x14ac:dyDescent="0.35"/>
    <row r="207" ht="20.5" customHeight="1" x14ac:dyDescent="0.35"/>
    <row r="208" ht="20.5" customHeight="1" x14ac:dyDescent="0.35"/>
    <row r="209" ht="20.5" customHeight="1" x14ac:dyDescent="0.35"/>
    <row r="210" ht="20.5" customHeight="1" x14ac:dyDescent="0.35"/>
    <row r="211" ht="20.5" customHeight="1" x14ac:dyDescent="0.35"/>
    <row r="212" ht="20.5" customHeight="1" x14ac:dyDescent="0.35"/>
    <row r="213" ht="20.5" customHeight="1" x14ac:dyDescent="0.35"/>
    <row r="214" ht="20.5" customHeight="1" x14ac:dyDescent="0.35"/>
    <row r="215" ht="20.5" customHeight="1" x14ac:dyDescent="0.35"/>
    <row r="216" ht="20.5" customHeight="1" x14ac:dyDescent="0.35"/>
    <row r="217" ht="20.5" customHeight="1" x14ac:dyDescent="0.35"/>
    <row r="218" ht="20.5" customHeight="1" x14ac:dyDescent="0.35"/>
    <row r="219" ht="20.5" customHeight="1" x14ac:dyDescent="0.35"/>
    <row r="220" ht="20.5" customHeight="1" x14ac:dyDescent="0.35"/>
    <row r="221" ht="20.5" customHeight="1" x14ac:dyDescent="0.35"/>
    <row r="222" ht="20.5" customHeight="1" x14ac:dyDescent="0.35"/>
    <row r="223" ht="20.5" customHeight="1" x14ac:dyDescent="0.35"/>
    <row r="224" ht="20.5" customHeight="1" x14ac:dyDescent="0.35"/>
    <row r="225" ht="20.5" customHeight="1" x14ac:dyDescent="0.35"/>
    <row r="226" ht="20.5" customHeight="1" x14ac:dyDescent="0.35"/>
    <row r="227" ht="20.5" customHeight="1" x14ac:dyDescent="0.35"/>
    <row r="228" ht="20.5" customHeight="1" x14ac:dyDescent="0.35"/>
    <row r="229" ht="20.5" customHeight="1" x14ac:dyDescent="0.35"/>
    <row r="230" ht="20.5" customHeight="1" x14ac:dyDescent="0.35"/>
    <row r="231" ht="20.5" customHeight="1" x14ac:dyDescent="0.35"/>
    <row r="232" ht="20.5" customHeight="1" x14ac:dyDescent="0.35"/>
    <row r="233" ht="20.5" customHeight="1" x14ac:dyDescent="0.35"/>
    <row r="234" ht="20.5" customHeight="1" x14ac:dyDescent="0.35"/>
    <row r="235" ht="20.5" customHeight="1" x14ac:dyDescent="0.35"/>
  </sheetData>
  <mergeCells count="1">
    <mergeCell ref="B3:I3"/>
  </mergeCells>
  <hyperlinks>
    <hyperlink ref="B2" location="Content!A1" display="Работники" xr:uid="{5960B6D3-EE28-4649-A61A-607063F4F076}"/>
  </hyperlinks>
  <pageMargins left="0.7" right="0.7" top="0.75" bottom="0.75" header="0.3" footer="0.3"/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1474499-A18D-DE49-A148-3950AF05235C}">
  <dimension ref="A1:N209"/>
  <sheetViews>
    <sheetView showGridLines="0" topLeftCell="A51" zoomScale="76" zoomScaleNormal="80" workbookViewId="0">
      <selection activeCell="I95" sqref="I95"/>
    </sheetView>
  </sheetViews>
  <sheetFormatPr defaultColWidth="8.58203125" defaultRowHeight="14" x14ac:dyDescent="0.3"/>
  <cols>
    <col min="1" max="1" width="4.5" style="22" customWidth="1"/>
    <col min="2" max="2" width="75.5" style="337" customWidth="1"/>
    <col min="3" max="3" width="28.5" style="290" customWidth="1"/>
    <col min="4" max="7" width="25.5" style="290" customWidth="1"/>
    <col min="8" max="9" width="25.5" style="149" customWidth="1"/>
    <col min="10" max="11" width="25.5" style="235" customWidth="1"/>
    <col min="12" max="16384" width="8.58203125" style="24"/>
  </cols>
  <sheetData>
    <row r="1" spans="1:11" s="22" customFormat="1" ht="66" customHeight="1" x14ac:dyDescent="0.3">
      <c r="A1" s="22">
        <v>1</v>
      </c>
      <c r="B1" s="334">
        <v>2</v>
      </c>
      <c r="C1" s="335">
        <v>3</v>
      </c>
      <c r="D1" s="335">
        <v>4</v>
      </c>
      <c r="E1" s="335">
        <v>5</v>
      </c>
      <c r="F1" s="335">
        <v>6</v>
      </c>
      <c r="G1" s="335">
        <v>7</v>
      </c>
      <c r="H1" s="537">
        <v>7</v>
      </c>
      <c r="I1" s="537">
        <v>7</v>
      </c>
      <c r="J1" s="336"/>
      <c r="K1" s="336"/>
    </row>
    <row r="2" spans="1:11" ht="18.5" x14ac:dyDescent="0.4">
      <c r="A2" s="2" t="s">
        <v>854</v>
      </c>
      <c r="B2" s="13" t="s">
        <v>10</v>
      </c>
      <c r="C2" s="260"/>
      <c r="D2" s="338"/>
      <c r="E2" s="338"/>
      <c r="F2" s="338"/>
      <c r="G2" s="338"/>
      <c r="H2" s="538"/>
      <c r="I2" s="538"/>
      <c r="J2" s="339"/>
      <c r="K2" s="339"/>
    </row>
    <row r="3" spans="1:11" ht="32.15" customHeight="1" x14ac:dyDescent="0.35">
      <c r="A3" s="2" t="s">
        <v>855</v>
      </c>
      <c r="B3" s="662" t="s">
        <v>856</v>
      </c>
      <c r="C3" s="663"/>
      <c r="D3" s="663"/>
      <c r="E3" s="663"/>
      <c r="F3" s="663"/>
      <c r="G3" s="663"/>
      <c r="H3" s="663"/>
      <c r="I3" s="664"/>
      <c r="J3" s="341"/>
      <c r="K3" s="342"/>
    </row>
    <row r="4" spans="1:11" s="31" customFormat="1" ht="15.5" x14ac:dyDescent="0.35">
      <c r="A4" s="2" t="s">
        <v>857</v>
      </c>
      <c r="B4" s="343" t="s">
        <v>655</v>
      </c>
      <c r="C4" s="237" t="s">
        <v>230</v>
      </c>
      <c r="D4" s="264">
        <v>2020</v>
      </c>
      <c r="E4" s="264">
        <v>2021</v>
      </c>
      <c r="F4" s="264">
        <v>2022</v>
      </c>
      <c r="G4" s="264">
        <v>2023</v>
      </c>
      <c r="H4" s="264">
        <v>2024</v>
      </c>
      <c r="I4" s="264">
        <v>2025</v>
      </c>
    </row>
    <row r="5" spans="1:11" s="31" customFormat="1" ht="15.5" x14ac:dyDescent="0.35">
      <c r="A5" s="2" t="s">
        <v>858</v>
      </c>
      <c r="B5" s="344" t="s">
        <v>657</v>
      </c>
      <c r="C5" s="268" t="s">
        <v>161</v>
      </c>
      <c r="D5" s="269">
        <v>270068</v>
      </c>
      <c r="E5" s="269">
        <v>259279</v>
      </c>
      <c r="F5" s="345">
        <v>261839.90000000002</v>
      </c>
      <c r="G5" s="294">
        <v>267814</v>
      </c>
      <c r="H5" s="252">
        <v>263942</v>
      </c>
      <c r="I5" s="494">
        <v>266322</v>
      </c>
    </row>
    <row r="6" spans="1:11" ht="14.5" x14ac:dyDescent="0.35">
      <c r="A6" s="2" t="s">
        <v>859</v>
      </c>
      <c r="B6" s="346" t="s">
        <v>787</v>
      </c>
      <c r="C6" s="91" t="s">
        <v>161</v>
      </c>
      <c r="D6" s="300">
        <v>193825</v>
      </c>
      <c r="E6" s="300">
        <v>187113</v>
      </c>
      <c r="F6" s="347">
        <v>189887.15000000002</v>
      </c>
      <c r="G6" s="274">
        <v>196036</v>
      </c>
      <c r="H6" s="251">
        <v>196369</v>
      </c>
      <c r="I6" s="492">
        <v>199085</v>
      </c>
      <c r="J6" s="24"/>
      <c r="K6" s="24"/>
    </row>
    <row r="7" spans="1:11" ht="14.5" x14ac:dyDescent="0.35">
      <c r="A7" s="2" t="s">
        <v>860</v>
      </c>
      <c r="B7" s="348" t="s">
        <v>861</v>
      </c>
      <c r="C7" s="94" t="s">
        <v>168</v>
      </c>
      <c r="D7" s="349">
        <v>71.768961891079286</v>
      </c>
      <c r="E7" s="349">
        <v>72.166662167009292</v>
      </c>
      <c r="F7" s="349">
        <v>72.52032635209531</v>
      </c>
      <c r="G7" s="277">
        <v>73.198563181909833</v>
      </c>
      <c r="H7" s="253">
        <v>74</v>
      </c>
      <c r="I7" s="484">
        <v>75</v>
      </c>
      <c r="J7" s="24"/>
      <c r="K7" s="24"/>
    </row>
    <row r="8" spans="1:11" ht="14.5" x14ac:dyDescent="0.35">
      <c r="A8" s="2" t="s">
        <v>862</v>
      </c>
      <c r="B8" s="350" t="s">
        <v>789</v>
      </c>
      <c r="C8" s="91" t="s">
        <v>161</v>
      </c>
      <c r="D8" s="274">
        <v>76243</v>
      </c>
      <c r="E8" s="274">
        <v>72166</v>
      </c>
      <c r="F8" s="351">
        <v>71952.75</v>
      </c>
      <c r="G8" s="274">
        <v>71778</v>
      </c>
      <c r="H8" s="251">
        <v>67573</v>
      </c>
      <c r="I8" s="492">
        <v>67237</v>
      </c>
      <c r="J8" s="24"/>
      <c r="K8" s="24"/>
    </row>
    <row r="9" spans="1:11" ht="14.5" x14ac:dyDescent="0.35">
      <c r="A9" s="2" t="s">
        <v>863</v>
      </c>
      <c r="B9" s="352" t="s">
        <v>864</v>
      </c>
      <c r="C9" s="94" t="s">
        <v>168</v>
      </c>
      <c r="D9" s="277">
        <v>28.231038108920714</v>
      </c>
      <c r="E9" s="277">
        <v>27.833337832990718</v>
      </c>
      <c r="F9" s="277">
        <v>27.47967364790469</v>
      </c>
      <c r="G9" s="277">
        <v>27.47967364790469</v>
      </c>
      <c r="H9" s="253">
        <v>26</v>
      </c>
      <c r="I9" s="484">
        <v>25</v>
      </c>
      <c r="J9" s="24"/>
      <c r="K9" s="24"/>
    </row>
    <row r="10" spans="1:11" ht="15.5" x14ac:dyDescent="0.35">
      <c r="A10" s="2" t="s">
        <v>865</v>
      </c>
      <c r="B10" s="353"/>
      <c r="C10" s="153"/>
      <c r="D10" s="153"/>
      <c r="E10" s="153"/>
      <c r="F10" s="153"/>
      <c r="G10" s="153"/>
      <c r="H10" s="539"/>
      <c r="I10" s="539"/>
      <c r="J10" s="97"/>
      <c r="K10" s="97"/>
    </row>
    <row r="11" spans="1:11" s="31" customFormat="1" ht="15.5" x14ac:dyDescent="0.35">
      <c r="A11" s="2" t="s">
        <v>866</v>
      </c>
      <c r="B11" s="343" t="s">
        <v>655</v>
      </c>
      <c r="C11" s="237" t="s">
        <v>230</v>
      </c>
      <c r="D11" s="264">
        <v>2020</v>
      </c>
      <c r="E11" s="264">
        <v>2021</v>
      </c>
      <c r="F11" s="264">
        <v>2022</v>
      </c>
      <c r="G11" s="371">
        <v>2023</v>
      </c>
      <c r="H11" s="264">
        <v>2024</v>
      </c>
      <c r="I11" s="264">
        <v>2025</v>
      </c>
    </row>
    <row r="12" spans="1:11" s="31" customFormat="1" ht="15.5" x14ac:dyDescent="0.35">
      <c r="A12" s="2" t="s">
        <v>867</v>
      </c>
      <c r="B12" s="354" t="s">
        <v>657</v>
      </c>
      <c r="C12" s="268" t="s">
        <v>161</v>
      </c>
      <c r="D12" s="279">
        <v>270068</v>
      </c>
      <c r="E12" s="279">
        <v>259279</v>
      </c>
      <c r="F12" s="279">
        <v>261839.90000000002</v>
      </c>
      <c r="G12" s="376">
        <v>267814</v>
      </c>
      <c r="H12" s="252">
        <v>263942</v>
      </c>
      <c r="I12" s="494">
        <v>266322</v>
      </c>
    </row>
    <row r="13" spans="1:11" ht="15.5" x14ac:dyDescent="0.35">
      <c r="A13" s="2" t="s">
        <v>868</v>
      </c>
      <c r="B13" s="222" t="s">
        <v>791</v>
      </c>
      <c r="C13" s="145"/>
      <c r="D13" s="355"/>
      <c r="E13" s="355"/>
      <c r="F13" s="355"/>
      <c r="G13" s="502"/>
      <c r="H13" s="540"/>
      <c r="I13" s="540"/>
      <c r="J13" s="24"/>
      <c r="K13" s="24"/>
    </row>
    <row r="14" spans="1:11" ht="15.5" x14ac:dyDescent="0.35">
      <c r="A14" s="2" t="s">
        <v>869</v>
      </c>
      <c r="B14" s="356" t="s">
        <v>793</v>
      </c>
      <c r="C14" s="163" t="s">
        <v>161</v>
      </c>
      <c r="D14" s="357">
        <v>51025</v>
      </c>
      <c r="E14" s="357">
        <v>42796</v>
      </c>
      <c r="F14" s="357">
        <v>43107.416666666664</v>
      </c>
      <c r="G14" s="372">
        <v>42287</v>
      </c>
      <c r="H14" s="571">
        <v>38539</v>
      </c>
      <c r="I14" s="541">
        <v>38020</v>
      </c>
      <c r="J14" s="24"/>
      <c r="K14" s="24"/>
    </row>
    <row r="15" spans="1:11" ht="15.5" x14ac:dyDescent="0.35">
      <c r="A15" s="2" t="s">
        <v>870</v>
      </c>
      <c r="B15" s="358" t="s">
        <v>871</v>
      </c>
      <c r="C15" s="153" t="s">
        <v>168</v>
      </c>
      <c r="D15" s="359">
        <v>18.893389812936</v>
      </c>
      <c r="E15" s="359">
        <v>16.505771774806291</v>
      </c>
      <c r="F15" s="359">
        <v>16.463272658852475</v>
      </c>
      <c r="G15" s="372">
        <v>15.789689859380019</v>
      </c>
      <c r="H15" s="579">
        <v>15</v>
      </c>
      <c r="I15" s="580">
        <v>14</v>
      </c>
      <c r="J15" s="24"/>
      <c r="K15" s="24"/>
    </row>
    <row r="16" spans="1:11" ht="14.5" x14ac:dyDescent="0.35">
      <c r="A16" s="2" t="s">
        <v>872</v>
      </c>
      <c r="B16" s="360" t="s">
        <v>787</v>
      </c>
      <c r="C16" s="290" t="s">
        <v>161</v>
      </c>
      <c r="D16" s="274">
        <v>36743</v>
      </c>
      <c r="E16" s="274">
        <v>30965</v>
      </c>
      <c r="F16" s="274">
        <v>31849.5</v>
      </c>
      <c r="G16" s="373">
        <v>32039</v>
      </c>
      <c r="H16" s="251">
        <v>31048</v>
      </c>
      <c r="I16" s="492">
        <v>30773</v>
      </c>
      <c r="J16" s="24"/>
      <c r="K16" s="24"/>
    </row>
    <row r="17" spans="1:11" ht="14.5" x14ac:dyDescent="0.35">
      <c r="A17" s="2" t="s">
        <v>873</v>
      </c>
      <c r="B17" s="360" t="s">
        <v>861</v>
      </c>
      <c r="C17" s="290" t="s">
        <v>168</v>
      </c>
      <c r="D17" s="274">
        <v>72.009799118079371</v>
      </c>
      <c r="E17" s="274">
        <v>72.354892980652394</v>
      </c>
      <c r="F17" s="274">
        <v>73.88403774292513</v>
      </c>
      <c r="G17" s="373">
        <v>75.765601721569283</v>
      </c>
      <c r="H17" s="572">
        <f>H16/H14*100</f>
        <v>80.562547030281024</v>
      </c>
      <c r="I17" s="542">
        <f>(I16/I14)*100</f>
        <v>80.938979484481848</v>
      </c>
      <c r="J17" s="24"/>
      <c r="K17" s="24"/>
    </row>
    <row r="18" spans="1:11" ht="14.5" x14ac:dyDescent="0.35">
      <c r="A18" s="2" t="s">
        <v>874</v>
      </c>
      <c r="B18" s="360" t="s">
        <v>789</v>
      </c>
      <c r="C18" s="290" t="s">
        <v>161</v>
      </c>
      <c r="D18" s="274">
        <v>14282</v>
      </c>
      <c r="E18" s="274">
        <v>11831</v>
      </c>
      <c r="F18" s="274">
        <v>11257.916666666666</v>
      </c>
      <c r="G18" s="373">
        <v>10248</v>
      </c>
      <c r="H18" s="251">
        <v>7491</v>
      </c>
      <c r="I18" s="542">
        <v>7247</v>
      </c>
      <c r="J18" s="24"/>
      <c r="K18" s="24"/>
    </row>
    <row r="19" spans="1:11" ht="14.5" x14ac:dyDescent="0.35">
      <c r="A19" s="2" t="s">
        <v>875</v>
      </c>
      <c r="B19" s="361" t="s">
        <v>864</v>
      </c>
      <c r="C19" s="94" t="s">
        <v>168</v>
      </c>
      <c r="D19" s="277">
        <v>27.990200881920629</v>
      </c>
      <c r="E19" s="277">
        <v>27.645107019347602</v>
      </c>
      <c r="F19" s="277">
        <v>26.115962257074866</v>
      </c>
      <c r="G19" s="375">
        <v>24.234398278430724</v>
      </c>
      <c r="H19" s="375">
        <f>H18/H14*100</f>
        <v>19.437452969718986</v>
      </c>
      <c r="I19" s="577">
        <f>(I18/I14)*100</f>
        <v>19.061020515518148</v>
      </c>
      <c r="J19" s="24"/>
      <c r="K19" s="24"/>
    </row>
    <row r="20" spans="1:11" ht="15.5" x14ac:dyDescent="0.35">
      <c r="A20" s="2" t="s">
        <v>876</v>
      </c>
      <c r="B20" s="358" t="s">
        <v>795</v>
      </c>
      <c r="C20" s="153" t="s">
        <v>161</v>
      </c>
      <c r="D20" s="359">
        <v>147010</v>
      </c>
      <c r="E20" s="359">
        <v>145782</v>
      </c>
      <c r="F20" s="359">
        <v>146568.4</v>
      </c>
      <c r="G20" s="372">
        <v>152255</v>
      </c>
      <c r="H20" s="571">
        <v>152985</v>
      </c>
      <c r="I20" s="541">
        <v>155568</v>
      </c>
      <c r="J20" s="24"/>
      <c r="K20" s="24"/>
    </row>
    <row r="21" spans="1:11" ht="15.5" x14ac:dyDescent="0.35">
      <c r="A21" s="2" t="s">
        <v>877</v>
      </c>
      <c r="B21" s="358" t="s">
        <v>878</v>
      </c>
      <c r="C21" s="153" t="s">
        <v>168</v>
      </c>
      <c r="D21" s="359">
        <v>54.43443873394849</v>
      </c>
      <c r="E21" s="359">
        <v>56.225918797897243</v>
      </c>
      <c r="F21" s="359">
        <v>55.976342795731284</v>
      </c>
      <c r="G21" s="372">
        <v>56.851023471513805</v>
      </c>
      <c r="H21" s="579">
        <v>58</v>
      </c>
      <c r="I21" s="580">
        <v>58</v>
      </c>
      <c r="J21" s="24"/>
      <c r="K21" s="24"/>
    </row>
    <row r="22" spans="1:11" ht="14.5" x14ac:dyDescent="0.35">
      <c r="A22" s="2" t="s">
        <v>879</v>
      </c>
      <c r="B22" s="360" t="s">
        <v>787</v>
      </c>
      <c r="C22" s="290" t="s">
        <v>161</v>
      </c>
      <c r="D22" s="274">
        <v>104383</v>
      </c>
      <c r="E22" s="274">
        <v>104303</v>
      </c>
      <c r="F22" s="274">
        <v>105671.98333333334</v>
      </c>
      <c r="G22" s="373">
        <v>110922</v>
      </c>
      <c r="H22" s="251">
        <v>113256</v>
      </c>
      <c r="I22" s="492">
        <v>116127</v>
      </c>
      <c r="J22" s="24"/>
      <c r="K22" s="24"/>
    </row>
    <row r="23" spans="1:11" ht="14.5" x14ac:dyDescent="0.35">
      <c r="A23" s="2" t="s">
        <v>880</v>
      </c>
      <c r="B23" s="360" t="s">
        <v>861</v>
      </c>
      <c r="C23" s="290" t="s">
        <v>168</v>
      </c>
      <c r="D23" s="274">
        <v>71.004013332426368</v>
      </c>
      <c r="E23" s="274">
        <v>71.54724177196087</v>
      </c>
      <c r="F23" s="274">
        <v>72.097384793266045</v>
      </c>
      <c r="G23" s="373">
        <v>72.852779875866148</v>
      </c>
      <c r="H23" s="572">
        <v>74</v>
      </c>
      <c r="I23" s="542">
        <f>(I22/I20)*100</f>
        <v>74.647099660598585</v>
      </c>
      <c r="J23" s="24"/>
      <c r="K23" s="24"/>
    </row>
    <row r="24" spans="1:11" ht="14.5" x14ac:dyDescent="0.35">
      <c r="A24" s="2" t="s">
        <v>881</v>
      </c>
      <c r="B24" s="360" t="s">
        <v>789</v>
      </c>
      <c r="C24" s="290" t="s">
        <v>161</v>
      </c>
      <c r="D24" s="274">
        <v>42627</v>
      </c>
      <c r="E24" s="274">
        <v>41479</v>
      </c>
      <c r="F24" s="274">
        <v>40896.416666666664</v>
      </c>
      <c r="G24" s="373">
        <v>41333</v>
      </c>
      <c r="H24" s="251">
        <v>39729</v>
      </c>
      <c r="I24" s="542">
        <v>39441</v>
      </c>
      <c r="J24" s="24"/>
      <c r="K24" s="24"/>
    </row>
    <row r="25" spans="1:11" ht="14.5" x14ac:dyDescent="0.35">
      <c r="A25" s="2" t="s">
        <v>882</v>
      </c>
      <c r="B25" s="361" t="s">
        <v>864</v>
      </c>
      <c r="C25" s="94" t="s">
        <v>168</v>
      </c>
      <c r="D25" s="277">
        <v>28.995986667573636</v>
      </c>
      <c r="E25" s="277">
        <v>28.452758228039126</v>
      </c>
      <c r="F25" s="277">
        <v>27.902615206733966</v>
      </c>
      <c r="G25" s="375">
        <v>27.147220124133852</v>
      </c>
      <c r="H25" s="375">
        <f>H24/H20*100</f>
        <v>25.969212667908621</v>
      </c>
      <c r="I25" s="577">
        <f>(I24/I20)*100</f>
        <v>25.352900339401419</v>
      </c>
      <c r="J25" s="24"/>
      <c r="K25" s="24"/>
    </row>
    <row r="26" spans="1:11" ht="15.5" x14ac:dyDescent="0.35">
      <c r="A26" s="2" t="s">
        <v>883</v>
      </c>
      <c r="B26" s="358" t="s">
        <v>884</v>
      </c>
      <c r="C26" s="153" t="s">
        <v>161</v>
      </c>
      <c r="D26" s="359">
        <v>72033</v>
      </c>
      <c r="E26" s="359">
        <v>70701</v>
      </c>
      <c r="F26" s="359">
        <v>72164.083333333328</v>
      </c>
      <c r="G26" s="372">
        <v>73272</v>
      </c>
      <c r="H26" s="571">
        <v>72418</v>
      </c>
      <c r="I26" s="541">
        <v>72734</v>
      </c>
      <c r="J26" s="24"/>
      <c r="K26" s="24"/>
    </row>
    <row r="27" spans="1:11" ht="15.5" x14ac:dyDescent="0.35">
      <c r="A27" s="2" t="s">
        <v>885</v>
      </c>
      <c r="B27" s="358" t="s">
        <v>886</v>
      </c>
      <c r="C27" s="153" t="s">
        <v>168</v>
      </c>
      <c r="D27" s="359">
        <v>26.67217145311551</v>
      </c>
      <c r="E27" s="359">
        <v>27.268309427296465</v>
      </c>
      <c r="F27" s="359">
        <v>27.560384545416234</v>
      </c>
      <c r="G27" s="372">
        <v>27.359286669106169</v>
      </c>
      <c r="H27" s="571">
        <v>27</v>
      </c>
      <c r="I27" s="541">
        <v>27</v>
      </c>
      <c r="J27" s="24"/>
      <c r="K27" s="24"/>
    </row>
    <row r="28" spans="1:11" ht="14.5" x14ac:dyDescent="0.35">
      <c r="A28" s="2" t="s">
        <v>887</v>
      </c>
      <c r="B28" s="360" t="s">
        <v>787</v>
      </c>
      <c r="C28" s="290" t="s">
        <v>161</v>
      </c>
      <c r="D28" s="274">
        <v>52699</v>
      </c>
      <c r="E28" s="274">
        <v>51845</v>
      </c>
      <c r="F28" s="274">
        <v>52365.666666666664</v>
      </c>
      <c r="G28" s="373">
        <v>53075</v>
      </c>
      <c r="H28" s="578">
        <v>52064</v>
      </c>
      <c r="I28" s="581">
        <v>52183</v>
      </c>
      <c r="J28" s="24"/>
      <c r="K28" s="24"/>
    </row>
    <row r="29" spans="1:11" ht="14.5" x14ac:dyDescent="0.35">
      <c r="A29" s="2" t="s">
        <v>888</v>
      </c>
      <c r="B29" s="360" t="s">
        <v>861</v>
      </c>
      <c r="C29" s="290" t="s">
        <v>168</v>
      </c>
      <c r="D29" s="274">
        <v>73.159524107006519</v>
      </c>
      <c r="E29" s="274">
        <v>73.32993875617035</v>
      </c>
      <c r="F29" s="274">
        <v>72.564722293754173</v>
      </c>
      <c r="G29" s="373">
        <v>72.435582487171089</v>
      </c>
      <c r="H29" s="149">
        <f>H28/H26*100</f>
        <v>71.893728078654476</v>
      </c>
      <c r="I29" s="543">
        <f>(I28/I26)*100</f>
        <v>71.744988588555557</v>
      </c>
      <c r="J29" s="24"/>
      <c r="K29" s="24"/>
    </row>
    <row r="30" spans="1:11" ht="14.5" x14ac:dyDescent="0.35">
      <c r="A30" s="2" t="s">
        <v>889</v>
      </c>
      <c r="B30" s="360" t="s">
        <v>789</v>
      </c>
      <c r="C30" s="290" t="s">
        <v>161</v>
      </c>
      <c r="D30" s="274">
        <v>19334</v>
      </c>
      <c r="E30" s="274">
        <v>18856</v>
      </c>
      <c r="F30" s="274">
        <v>19798.416666666664</v>
      </c>
      <c r="G30" s="373">
        <v>20197</v>
      </c>
      <c r="H30" s="578">
        <v>20354</v>
      </c>
      <c r="I30" s="543">
        <v>20551</v>
      </c>
      <c r="J30" s="24"/>
      <c r="K30" s="24"/>
    </row>
    <row r="31" spans="1:11" ht="14.5" x14ac:dyDescent="0.35">
      <c r="A31" s="2" t="s">
        <v>890</v>
      </c>
      <c r="B31" s="361" t="s">
        <v>864</v>
      </c>
      <c r="C31" s="94" t="s">
        <v>168</v>
      </c>
      <c r="D31" s="277">
        <v>26.840475892993489</v>
      </c>
      <c r="E31" s="277">
        <v>26.67006124382965</v>
      </c>
      <c r="F31" s="277">
        <v>27.435277706245838</v>
      </c>
      <c r="G31" s="375">
        <v>27.564417512828911</v>
      </c>
      <c r="H31" s="375">
        <f>H30/H26*100</f>
        <v>28.10627192134552</v>
      </c>
      <c r="I31" s="582">
        <f>(I30/I26)*100</f>
        <v>28.255011411444443</v>
      </c>
      <c r="J31" s="24"/>
      <c r="K31" s="24"/>
    </row>
    <row r="32" spans="1:11" ht="15.5" x14ac:dyDescent="0.35">
      <c r="A32" s="2" t="s">
        <v>891</v>
      </c>
      <c r="B32" s="353"/>
      <c r="C32" s="153"/>
      <c r="D32" s="153"/>
      <c r="E32" s="153"/>
      <c r="F32" s="153"/>
      <c r="G32" s="153"/>
      <c r="H32" s="539"/>
      <c r="I32" s="539"/>
      <c r="J32" s="24"/>
      <c r="K32" s="24"/>
    </row>
    <row r="33" spans="1:14" s="54" customFormat="1" ht="15.5" x14ac:dyDescent="0.35">
      <c r="A33" s="2" t="s">
        <v>892</v>
      </c>
      <c r="B33" s="362" t="s">
        <v>655</v>
      </c>
      <c r="C33" s="265" t="s">
        <v>230</v>
      </c>
      <c r="D33" s="265">
        <v>2020</v>
      </c>
      <c r="E33" s="264">
        <v>2021</v>
      </c>
      <c r="F33" s="264">
        <v>2022</v>
      </c>
      <c r="G33" s="264">
        <v>2023</v>
      </c>
      <c r="H33" s="264">
        <v>2024</v>
      </c>
      <c r="I33" s="264">
        <v>2025</v>
      </c>
    </row>
    <row r="34" spans="1:14" s="54" customFormat="1" ht="15.5" x14ac:dyDescent="0.35">
      <c r="A34" s="2" t="s">
        <v>893</v>
      </c>
      <c r="B34" s="363" t="s">
        <v>894</v>
      </c>
      <c r="C34" s="268" t="s">
        <v>161</v>
      </c>
      <c r="D34" s="284">
        <v>259359</v>
      </c>
      <c r="E34" s="284">
        <v>238135</v>
      </c>
      <c r="F34" s="284">
        <v>240562</v>
      </c>
      <c r="G34" s="284">
        <v>250333</v>
      </c>
      <c r="H34" s="252">
        <v>257544</v>
      </c>
      <c r="I34" s="494">
        <v>258599</v>
      </c>
    </row>
    <row r="35" spans="1:14" s="54" customFormat="1" ht="14.5" x14ac:dyDescent="0.35">
      <c r="A35" s="2" t="s">
        <v>895</v>
      </c>
      <c r="B35" s="350" t="s">
        <v>787</v>
      </c>
      <c r="C35" s="290" t="s">
        <v>161</v>
      </c>
      <c r="D35" s="274">
        <v>189759</v>
      </c>
      <c r="E35" s="274">
        <v>174220</v>
      </c>
      <c r="F35" s="274">
        <v>175905</v>
      </c>
      <c r="G35" s="274">
        <v>185193</v>
      </c>
      <c r="H35" s="251">
        <v>193768</v>
      </c>
      <c r="I35" s="492">
        <v>196082</v>
      </c>
    </row>
    <row r="36" spans="1:14" s="54" customFormat="1" ht="14.5" x14ac:dyDescent="0.35">
      <c r="A36" s="2" t="s">
        <v>896</v>
      </c>
      <c r="B36" s="350" t="s">
        <v>861</v>
      </c>
      <c r="C36" s="290" t="s">
        <v>168</v>
      </c>
      <c r="D36" s="274">
        <v>73.164609672307506</v>
      </c>
      <c r="E36" s="274">
        <v>73.160182249564315</v>
      </c>
      <c r="F36" s="274">
        <v>73.122521428987113</v>
      </c>
      <c r="G36" s="274">
        <v>73.97866042431481</v>
      </c>
      <c r="H36" s="551">
        <f>H35/H34*100</f>
        <v>75.236852731960369</v>
      </c>
      <c r="I36" s="543">
        <f>(I35/I34)*100</f>
        <v>75.824732500899074</v>
      </c>
    </row>
    <row r="37" spans="1:14" s="54" customFormat="1" ht="14.5" x14ac:dyDescent="0.35">
      <c r="A37" s="2" t="s">
        <v>897</v>
      </c>
      <c r="B37" s="350" t="s">
        <v>789</v>
      </c>
      <c r="C37" s="290" t="s">
        <v>161</v>
      </c>
      <c r="D37" s="274">
        <v>69600</v>
      </c>
      <c r="E37" s="274">
        <v>63915</v>
      </c>
      <c r="F37" s="274">
        <v>64657</v>
      </c>
      <c r="G37" s="274">
        <v>65140</v>
      </c>
      <c r="H37" s="251">
        <v>63776</v>
      </c>
      <c r="I37" s="543">
        <v>62517</v>
      </c>
    </row>
    <row r="38" spans="1:14" s="54" customFormat="1" ht="14.5" x14ac:dyDescent="0.35">
      <c r="A38" s="2" t="s">
        <v>898</v>
      </c>
      <c r="B38" s="352" t="s">
        <v>864</v>
      </c>
      <c r="C38" s="94" t="s">
        <v>168</v>
      </c>
      <c r="D38" s="277">
        <v>26.835390327692505</v>
      </c>
      <c r="E38" s="277">
        <v>26.839817750435678</v>
      </c>
      <c r="F38" s="277">
        <v>26.87747857101288</v>
      </c>
      <c r="G38" s="277">
        <v>26.021339575685186</v>
      </c>
      <c r="H38" s="375">
        <f>H37/H34*100</f>
        <v>24.763147268039639</v>
      </c>
      <c r="I38" s="543">
        <f>(I37/I34)*100</f>
        <v>24.175267499100926</v>
      </c>
    </row>
    <row r="39" spans="1:14" s="31" customFormat="1" ht="15.5" x14ac:dyDescent="0.35">
      <c r="A39" s="2" t="s">
        <v>899</v>
      </c>
      <c r="B39" s="363" t="s">
        <v>900</v>
      </c>
      <c r="C39" s="36" t="s">
        <v>161</v>
      </c>
      <c r="D39" s="294">
        <v>10709</v>
      </c>
      <c r="E39" s="294">
        <v>21143</v>
      </c>
      <c r="F39" s="294">
        <v>21278</v>
      </c>
      <c r="G39" s="284">
        <v>17481</v>
      </c>
      <c r="H39" s="254">
        <v>6398</v>
      </c>
      <c r="I39" s="495">
        <v>7723</v>
      </c>
    </row>
    <row r="40" spans="1:14" ht="14.5" x14ac:dyDescent="0.35">
      <c r="A40" s="2" t="s">
        <v>901</v>
      </c>
      <c r="B40" s="350" t="s">
        <v>787</v>
      </c>
      <c r="C40" s="290" t="s">
        <v>161</v>
      </c>
      <c r="D40" s="274">
        <v>4066</v>
      </c>
      <c r="E40" s="274">
        <v>12892</v>
      </c>
      <c r="F40" s="274">
        <v>13982</v>
      </c>
      <c r="G40" s="274">
        <v>10843</v>
      </c>
      <c r="H40" s="251">
        <v>2601</v>
      </c>
      <c r="I40" s="492">
        <v>3003</v>
      </c>
      <c r="J40" s="62"/>
      <c r="K40" s="62"/>
      <c r="L40" s="62"/>
      <c r="M40" s="62"/>
      <c r="N40" s="62"/>
    </row>
    <row r="41" spans="1:14" ht="14.5" x14ac:dyDescent="0.35">
      <c r="A41" s="2" t="s">
        <v>902</v>
      </c>
      <c r="B41" s="350" t="s">
        <v>861</v>
      </c>
      <c r="C41" s="290" t="s">
        <v>168</v>
      </c>
      <c r="D41" s="274">
        <v>37.968064245027549</v>
      </c>
      <c r="E41" s="274">
        <v>60.975263680650805</v>
      </c>
      <c r="F41" s="274">
        <v>65.711063069837394</v>
      </c>
      <c r="G41" s="274">
        <v>62.027343973456894</v>
      </c>
      <c r="H41" s="551">
        <f>H40/H39*100</f>
        <v>40.653329165364177</v>
      </c>
      <c r="I41" s="543">
        <f>(I40/I39)*100</f>
        <v>38.883853424834911</v>
      </c>
      <c r="J41" s="62"/>
      <c r="K41" s="62"/>
      <c r="L41" s="62"/>
      <c r="M41" s="62"/>
      <c r="N41" s="62"/>
    </row>
    <row r="42" spans="1:14" ht="14.5" x14ac:dyDescent="0.35">
      <c r="A42" s="2" t="s">
        <v>903</v>
      </c>
      <c r="B42" s="350" t="s">
        <v>789</v>
      </c>
      <c r="C42" s="290" t="s">
        <v>161</v>
      </c>
      <c r="D42" s="274">
        <v>6643</v>
      </c>
      <c r="E42" s="274">
        <v>8251</v>
      </c>
      <c r="F42" s="274">
        <v>7296</v>
      </c>
      <c r="G42" s="274">
        <v>6638</v>
      </c>
      <c r="H42" s="251">
        <v>3797</v>
      </c>
      <c r="I42" s="543">
        <v>4720</v>
      </c>
      <c r="J42" s="64"/>
      <c r="K42" s="64"/>
      <c r="L42" s="64"/>
      <c r="M42" s="64"/>
      <c r="N42" s="64"/>
    </row>
    <row r="43" spans="1:14" ht="14.5" x14ac:dyDescent="0.35">
      <c r="A43" s="2" t="s">
        <v>904</v>
      </c>
      <c r="B43" s="352" t="s">
        <v>864</v>
      </c>
      <c r="C43" s="94" t="s">
        <v>168</v>
      </c>
      <c r="D43" s="277">
        <v>62.031935754972459</v>
      </c>
      <c r="E43" s="277">
        <v>39.024736319349195</v>
      </c>
      <c r="F43" s="277">
        <v>34.288936930162613</v>
      </c>
      <c r="G43" s="277">
        <v>37.972656026543106</v>
      </c>
      <c r="H43" s="375">
        <f>H42/H39*100</f>
        <v>59.34667083463583</v>
      </c>
      <c r="I43" s="582">
        <f>(I42/I39)*100</f>
        <v>61.116146575165089</v>
      </c>
      <c r="J43" s="64"/>
      <c r="K43" s="64"/>
      <c r="L43" s="64"/>
      <c r="M43" s="64"/>
      <c r="N43" s="64"/>
    </row>
    <row r="44" spans="1:14" ht="15.5" x14ac:dyDescent="0.35">
      <c r="A44" s="2" t="s">
        <v>905</v>
      </c>
      <c r="B44" s="321"/>
      <c r="C44" s="309"/>
      <c r="D44" s="310"/>
      <c r="E44" s="310"/>
      <c r="F44" s="310"/>
      <c r="G44" s="166"/>
      <c r="H44" s="544"/>
      <c r="I44" s="544"/>
      <c r="J44" s="64"/>
      <c r="K44" s="64"/>
      <c r="L44" s="64"/>
      <c r="M44" s="64"/>
      <c r="N44" s="64"/>
    </row>
    <row r="45" spans="1:14" ht="15.5" x14ac:dyDescent="0.35">
      <c r="A45" s="2" t="s">
        <v>906</v>
      </c>
      <c r="B45" s="362" t="s">
        <v>655</v>
      </c>
      <c r="C45" s="265" t="s">
        <v>230</v>
      </c>
      <c r="D45" s="264">
        <v>2020</v>
      </c>
      <c r="E45" s="264">
        <v>2021</v>
      </c>
      <c r="F45" s="264">
        <v>2022</v>
      </c>
      <c r="G45" s="371">
        <v>2023</v>
      </c>
      <c r="H45" s="264">
        <v>2024</v>
      </c>
      <c r="I45" s="264">
        <v>2025</v>
      </c>
      <c r="J45" s="64"/>
      <c r="K45" s="64"/>
      <c r="L45" s="64"/>
      <c r="M45" s="64"/>
      <c r="N45" s="64"/>
    </row>
    <row r="46" spans="1:14" ht="31" x14ac:dyDescent="0.35">
      <c r="A46" s="2" t="s">
        <v>907</v>
      </c>
      <c r="B46" s="344" t="s">
        <v>908</v>
      </c>
      <c r="C46" s="268" t="s">
        <v>161</v>
      </c>
      <c r="D46" s="269">
        <v>217297</v>
      </c>
      <c r="E46" s="269">
        <v>202989</v>
      </c>
      <c r="F46" s="269">
        <v>209611</v>
      </c>
      <c r="G46" s="376">
        <v>260685</v>
      </c>
      <c r="H46" s="252">
        <v>257966</v>
      </c>
      <c r="I46" s="494">
        <v>260678</v>
      </c>
      <c r="J46" s="64"/>
      <c r="K46" s="64"/>
      <c r="L46" s="64"/>
      <c r="M46" s="64"/>
      <c r="N46" s="64"/>
    </row>
    <row r="47" spans="1:14" s="31" customFormat="1" ht="14.5" x14ac:dyDescent="0.35">
      <c r="A47" s="2" t="s">
        <v>909</v>
      </c>
      <c r="B47" s="350" t="s">
        <v>787</v>
      </c>
      <c r="C47" s="290" t="s">
        <v>161</v>
      </c>
      <c r="D47" s="274">
        <v>156335</v>
      </c>
      <c r="E47" s="274">
        <v>147804</v>
      </c>
      <c r="F47" s="274">
        <v>151546</v>
      </c>
      <c r="G47" s="373">
        <v>194204</v>
      </c>
      <c r="H47" s="251">
        <v>195352</v>
      </c>
      <c r="I47" s="492">
        <v>198138</v>
      </c>
      <c r="J47" s="65"/>
      <c r="K47" s="65"/>
      <c r="L47" s="65"/>
      <c r="M47" s="65"/>
      <c r="N47" s="65"/>
    </row>
    <row r="48" spans="1:14" s="31" customFormat="1" ht="14.5" x14ac:dyDescent="0.35">
      <c r="A48" s="2" t="s">
        <v>910</v>
      </c>
      <c r="B48" s="350" t="s">
        <v>861</v>
      </c>
      <c r="C48" s="290" t="s">
        <v>168</v>
      </c>
      <c r="D48" s="274">
        <v>71.945309875423959</v>
      </c>
      <c r="E48" s="274">
        <v>72.813797791998581</v>
      </c>
      <c r="F48" s="274">
        <v>72.298686614729192</v>
      </c>
      <c r="G48" s="373">
        <v>74.497573700059462</v>
      </c>
      <c r="H48" s="551">
        <f>H47/H46*100</f>
        <v>75.727809091120534</v>
      </c>
      <c r="I48" s="543">
        <f>(I47/I46)*100</f>
        <v>76.008715733587024</v>
      </c>
      <c r="J48" s="65"/>
      <c r="K48" s="65"/>
      <c r="L48" s="65"/>
      <c r="M48" s="65"/>
      <c r="N48" s="65"/>
    </row>
    <row r="49" spans="1:14" ht="14.5" x14ac:dyDescent="0.35">
      <c r="A49" s="2" t="s">
        <v>911</v>
      </c>
      <c r="B49" s="350" t="s">
        <v>789</v>
      </c>
      <c r="C49" s="290" t="s">
        <v>161</v>
      </c>
      <c r="D49" s="274">
        <v>60962</v>
      </c>
      <c r="E49" s="274">
        <v>55185</v>
      </c>
      <c r="F49" s="274">
        <v>58065</v>
      </c>
      <c r="G49" s="373">
        <v>66481</v>
      </c>
      <c r="H49" s="251">
        <v>62614</v>
      </c>
      <c r="I49" s="543">
        <v>62540</v>
      </c>
      <c r="J49" s="62"/>
      <c r="K49" s="62"/>
      <c r="L49" s="62"/>
      <c r="M49" s="62"/>
      <c r="N49" s="62"/>
    </row>
    <row r="50" spans="1:14" ht="14.5" x14ac:dyDescent="0.35">
      <c r="A50" s="2" t="s">
        <v>912</v>
      </c>
      <c r="B50" s="352" t="s">
        <v>864</v>
      </c>
      <c r="C50" s="94" t="s">
        <v>168</v>
      </c>
      <c r="D50" s="277">
        <v>28.054690124576041</v>
      </c>
      <c r="E50" s="277">
        <v>27.186202208001419</v>
      </c>
      <c r="F50" s="277">
        <v>27.701313385270808</v>
      </c>
      <c r="G50" s="375">
        <v>25.502426299940538</v>
      </c>
      <c r="H50" s="375">
        <f>H49/H46*100</f>
        <v>24.272190908879466</v>
      </c>
      <c r="I50" s="582">
        <f>(I49/I46)*100</f>
        <v>23.991284266412968</v>
      </c>
      <c r="J50" s="62"/>
      <c r="K50" s="62"/>
      <c r="L50" s="62"/>
      <c r="M50" s="62"/>
      <c r="N50" s="62"/>
    </row>
    <row r="51" spans="1:14" ht="31" x14ac:dyDescent="0.35">
      <c r="A51" s="2" t="s">
        <v>913</v>
      </c>
      <c r="B51" s="363" t="s">
        <v>914</v>
      </c>
      <c r="C51" s="268" t="s">
        <v>161</v>
      </c>
      <c r="D51" s="294">
        <v>7809</v>
      </c>
      <c r="E51" s="294">
        <v>11510</v>
      </c>
      <c r="F51" s="294">
        <v>6465</v>
      </c>
      <c r="G51" s="506">
        <v>7129</v>
      </c>
      <c r="H51" s="254">
        <v>5976</v>
      </c>
      <c r="I51" s="495">
        <v>5644</v>
      </c>
      <c r="J51" s="24"/>
      <c r="K51" s="24"/>
    </row>
    <row r="52" spans="1:14" ht="14.5" x14ac:dyDescent="0.35">
      <c r="A52" s="2" t="s">
        <v>915</v>
      </c>
      <c r="B52" s="350" t="s">
        <v>787</v>
      </c>
      <c r="C52" s="290" t="s">
        <v>161</v>
      </c>
      <c r="D52" s="274">
        <v>1506</v>
      </c>
      <c r="E52" s="274">
        <v>3247</v>
      </c>
      <c r="F52" s="274">
        <v>1286</v>
      </c>
      <c r="G52" s="373">
        <v>1832</v>
      </c>
      <c r="H52" s="251">
        <v>1016</v>
      </c>
      <c r="I52" s="492">
        <v>947</v>
      </c>
      <c r="J52" s="24"/>
      <c r="K52" s="24"/>
    </row>
    <row r="53" spans="1:14" ht="14.5" x14ac:dyDescent="0.35">
      <c r="A53" s="2" t="s">
        <v>916</v>
      </c>
      <c r="B53" s="350" t="s">
        <v>861</v>
      </c>
      <c r="C53" s="290" t="s">
        <v>168</v>
      </c>
      <c r="D53" s="274">
        <v>19.285439877064924</v>
      </c>
      <c r="E53" s="274">
        <v>28.210251954821896</v>
      </c>
      <c r="F53" s="274">
        <v>19.891724671307038</v>
      </c>
      <c r="G53" s="373">
        <v>25.697853836442697</v>
      </c>
      <c r="H53" s="551">
        <f>H52/H51*100</f>
        <v>17.001338688085678</v>
      </c>
      <c r="I53" s="543">
        <f>(I52/I51)*100</f>
        <v>16.778880226789511</v>
      </c>
      <c r="J53" s="24"/>
      <c r="K53" s="24"/>
    </row>
    <row r="54" spans="1:14" ht="14.5" x14ac:dyDescent="0.35">
      <c r="A54" s="2" t="s">
        <v>917</v>
      </c>
      <c r="B54" s="350" t="s">
        <v>789</v>
      </c>
      <c r="C54" s="290" t="s">
        <v>161</v>
      </c>
      <c r="D54" s="274">
        <v>6303</v>
      </c>
      <c r="E54" s="274">
        <v>8263</v>
      </c>
      <c r="F54" s="274">
        <v>5179</v>
      </c>
      <c r="G54" s="373">
        <v>5297</v>
      </c>
      <c r="H54" s="251">
        <v>4960</v>
      </c>
      <c r="I54" s="543">
        <v>4697</v>
      </c>
      <c r="J54" s="24"/>
      <c r="K54" s="24"/>
    </row>
    <row r="55" spans="1:14" ht="14.5" x14ac:dyDescent="0.35">
      <c r="A55" s="2" t="s">
        <v>918</v>
      </c>
      <c r="B55" s="352" t="s">
        <v>864</v>
      </c>
      <c r="C55" s="94" t="s">
        <v>168</v>
      </c>
      <c r="D55" s="277">
        <v>80.714560122935069</v>
      </c>
      <c r="E55" s="277">
        <v>71.789748045178101</v>
      </c>
      <c r="F55" s="277">
        <v>80.108275328692955</v>
      </c>
      <c r="G55" s="375">
        <v>74.302146163557296</v>
      </c>
      <c r="H55" s="375">
        <f>H54/H51*100</f>
        <v>82.998661311914319</v>
      </c>
      <c r="I55" s="582">
        <f>(I54/I51)*100</f>
        <v>83.221119773210489</v>
      </c>
      <c r="J55" s="24"/>
      <c r="K55" s="24"/>
    </row>
    <row r="56" spans="1:14" ht="15.5" x14ac:dyDescent="0.35">
      <c r="A56" s="2" t="s">
        <v>919</v>
      </c>
      <c r="B56" s="364"/>
      <c r="C56" s="261"/>
      <c r="D56" s="153"/>
      <c r="E56" s="153"/>
      <c r="F56" s="153"/>
      <c r="G56" s="153"/>
      <c r="H56" s="539"/>
      <c r="I56" s="539"/>
      <c r="J56" s="24"/>
      <c r="K56" s="24"/>
    </row>
    <row r="57" spans="1:14" ht="15.5" x14ac:dyDescent="0.35">
      <c r="A57" s="2" t="s">
        <v>920</v>
      </c>
      <c r="B57" s="362" t="s">
        <v>781</v>
      </c>
      <c r="C57" s="265" t="s">
        <v>230</v>
      </c>
      <c r="D57" s="264">
        <v>2020</v>
      </c>
      <c r="E57" s="264">
        <v>2021</v>
      </c>
      <c r="F57" s="264">
        <v>2022</v>
      </c>
      <c r="G57" s="371">
        <v>2023</v>
      </c>
      <c r="H57" s="264">
        <v>2024</v>
      </c>
      <c r="I57" s="264">
        <v>2025</v>
      </c>
      <c r="J57" s="24"/>
      <c r="K57" s="24"/>
    </row>
    <row r="58" spans="1:14" ht="15.5" x14ac:dyDescent="0.35">
      <c r="A58" s="2" t="s">
        <v>921</v>
      </c>
      <c r="B58" s="161" t="s">
        <v>801</v>
      </c>
      <c r="C58" s="268" t="s">
        <v>161</v>
      </c>
      <c r="D58" s="269">
        <v>26992</v>
      </c>
      <c r="E58" s="269">
        <v>31140</v>
      </c>
      <c r="F58" s="269">
        <v>38488</v>
      </c>
      <c r="G58" s="535">
        <v>41075</v>
      </c>
      <c r="H58" s="535">
        <v>47413</v>
      </c>
      <c r="I58" s="536">
        <v>60751</v>
      </c>
      <c r="J58" s="24"/>
      <c r="K58" s="24"/>
    </row>
    <row r="59" spans="1:14" ht="15.5" x14ac:dyDescent="0.35">
      <c r="A59" s="2" t="s">
        <v>922</v>
      </c>
      <c r="B59" s="365" t="s">
        <v>785</v>
      </c>
      <c r="C59" s="366"/>
      <c r="D59" s="366"/>
      <c r="E59" s="366"/>
      <c r="F59" s="366"/>
      <c r="G59" s="507"/>
      <c r="H59" s="545"/>
      <c r="I59" s="545"/>
      <c r="J59" s="24"/>
      <c r="K59" s="24"/>
    </row>
    <row r="60" spans="1:14" ht="14.5" x14ac:dyDescent="0.35">
      <c r="A60" s="2" t="s">
        <v>923</v>
      </c>
      <c r="B60" s="350" t="s">
        <v>787</v>
      </c>
      <c r="C60" s="91" t="s">
        <v>161</v>
      </c>
      <c r="D60" s="367">
        <v>20140</v>
      </c>
      <c r="E60" s="367">
        <v>22908</v>
      </c>
      <c r="F60" s="367">
        <v>28781</v>
      </c>
      <c r="G60" s="377">
        <v>31367</v>
      </c>
      <c r="H60" s="573">
        <v>36304</v>
      </c>
      <c r="I60" s="546">
        <v>46259</v>
      </c>
      <c r="J60" s="24"/>
      <c r="K60" s="24"/>
    </row>
    <row r="61" spans="1:14" ht="14.5" x14ac:dyDescent="0.35">
      <c r="A61" s="2" t="s">
        <v>924</v>
      </c>
      <c r="B61" s="350" t="s">
        <v>861</v>
      </c>
      <c r="C61" s="290" t="s">
        <v>168</v>
      </c>
      <c r="D61" s="274">
        <v>74.614700652045059</v>
      </c>
      <c r="E61" s="274">
        <v>73.564547206165699</v>
      </c>
      <c r="F61" s="274">
        <v>74.779151943462892</v>
      </c>
      <c r="G61" s="377">
        <v>76.365185636031654</v>
      </c>
      <c r="H61" s="574">
        <f>H60/H58*100</f>
        <v>76.569717166178052</v>
      </c>
      <c r="I61" s="547">
        <f>I60/I58*100</f>
        <v>76.145248637882503</v>
      </c>
      <c r="J61" s="24"/>
      <c r="K61" s="24"/>
    </row>
    <row r="62" spans="1:14" ht="14.5" x14ac:dyDescent="0.35">
      <c r="A62" s="2" t="s">
        <v>925</v>
      </c>
      <c r="B62" s="350" t="s">
        <v>789</v>
      </c>
      <c r="C62" s="290" t="s">
        <v>161</v>
      </c>
      <c r="D62" s="274">
        <v>6852</v>
      </c>
      <c r="E62" s="274">
        <v>8232</v>
      </c>
      <c r="F62" s="274">
        <v>9707</v>
      </c>
      <c r="G62" s="377">
        <v>9708</v>
      </c>
      <c r="H62" s="573">
        <v>11109</v>
      </c>
      <c r="I62" s="546">
        <v>14492</v>
      </c>
      <c r="J62" s="24"/>
      <c r="K62" s="24"/>
    </row>
    <row r="63" spans="1:14" ht="14.5" x14ac:dyDescent="0.35">
      <c r="A63" s="2" t="s">
        <v>926</v>
      </c>
      <c r="B63" s="352" t="s">
        <v>864</v>
      </c>
      <c r="C63" s="94" t="s">
        <v>168</v>
      </c>
      <c r="D63" s="277">
        <v>25.385299347954948</v>
      </c>
      <c r="E63" s="277">
        <v>26.435452793834298</v>
      </c>
      <c r="F63" s="277">
        <v>25.220848056537104</v>
      </c>
      <c r="G63" s="508">
        <v>23.634814363968353</v>
      </c>
      <c r="H63" s="575">
        <f>H62/H58*100</f>
        <v>23.430282833821948</v>
      </c>
      <c r="I63" s="548">
        <f>I62/I58*100</f>
        <v>23.854751362117497</v>
      </c>
      <c r="J63" s="24"/>
      <c r="K63" s="24"/>
    </row>
    <row r="64" spans="1:14" ht="15.5" x14ac:dyDescent="0.35">
      <c r="A64" s="2" t="s">
        <v>927</v>
      </c>
      <c r="B64" s="168" t="s">
        <v>791</v>
      </c>
      <c r="C64" s="168"/>
      <c r="D64" s="168"/>
      <c r="E64" s="168"/>
      <c r="F64" s="168"/>
      <c r="G64" s="509"/>
      <c r="H64" s="549"/>
      <c r="I64" s="549"/>
      <c r="J64" s="24"/>
      <c r="K64" s="24"/>
    </row>
    <row r="65" spans="1:11" ht="14.5" x14ac:dyDescent="0.35">
      <c r="A65" s="2" t="s">
        <v>928</v>
      </c>
      <c r="B65" s="360" t="s">
        <v>793</v>
      </c>
      <c r="C65" s="290" t="s">
        <v>161</v>
      </c>
      <c r="D65" s="274">
        <v>10145</v>
      </c>
      <c r="E65" s="274">
        <v>11673</v>
      </c>
      <c r="F65" s="274">
        <v>12288.257316717411</v>
      </c>
      <c r="G65" s="377">
        <v>13831</v>
      </c>
      <c r="H65" s="573">
        <v>14776</v>
      </c>
      <c r="I65" s="546">
        <v>17730</v>
      </c>
      <c r="J65" s="24"/>
      <c r="K65" s="24"/>
    </row>
    <row r="66" spans="1:11" ht="14.5" x14ac:dyDescent="0.35">
      <c r="A66" s="2" t="s">
        <v>929</v>
      </c>
      <c r="B66" s="360" t="s">
        <v>871</v>
      </c>
      <c r="C66" s="290" t="s">
        <v>168</v>
      </c>
      <c r="D66" s="274">
        <v>37.585210432720807</v>
      </c>
      <c r="E66" s="274">
        <v>37.485549132947973</v>
      </c>
      <c r="F66" s="274">
        <v>31.927502901469058</v>
      </c>
      <c r="G66" s="377">
        <v>33.672550213024955</v>
      </c>
      <c r="H66" s="574">
        <f>H65/$H$58*100</f>
        <v>31.16444856895788</v>
      </c>
      <c r="I66" s="547">
        <f>I65/$I$58*100</f>
        <v>29.184704778522164</v>
      </c>
      <c r="J66" s="24"/>
      <c r="K66" s="24"/>
    </row>
    <row r="67" spans="1:11" ht="14.5" x14ac:dyDescent="0.35">
      <c r="A67" s="2" t="s">
        <v>930</v>
      </c>
      <c r="B67" s="360" t="s">
        <v>795</v>
      </c>
      <c r="C67" s="290" t="s">
        <v>161</v>
      </c>
      <c r="D67" s="274">
        <v>10224</v>
      </c>
      <c r="E67" s="274">
        <v>12171</v>
      </c>
      <c r="F67" s="274">
        <v>16371.960876157136</v>
      </c>
      <c r="G67" s="377">
        <v>21428</v>
      </c>
      <c r="H67" s="573">
        <v>25722</v>
      </c>
      <c r="I67" s="546">
        <v>33063</v>
      </c>
      <c r="J67" s="24"/>
      <c r="K67" s="24"/>
    </row>
    <row r="68" spans="1:11" ht="14.5" x14ac:dyDescent="0.35">
      <c r="A68" s="2" t="s">
        <v>931</v>
      </c>
      <c r="B68" s="360" t="s">
        <v>878</v>
      </c>
      <c r="C68" s="290" t="s">
        <v>168</v>
      </c>
      <c r="D68" s="274">
        <v>37.877889745109663</v>
      </c>
      <c r="E68" s="274">
        <v>39.084778420038532</v>
      </c>
      <c r="F68" s="274">
        <v>42.537832249420951</v>
      </c>
      <c r="G68" s="377">
        <v>52.167985392574558</v>
      </c>
      <c r="H68" s="576">
        <f>H67/H58*100</f>
        <v>54.250943833969586</v>
      </c>
      <c r="I68" s="550">
        <f>I67/I58*100</f>
        <v>54.423795493078309</v>
      </c>
      <c r="J68" s="24"/>
      <c r="K68" s="24"/>
    </row>
    <row r="69" spans="1:11" ht="14.5" x14ac:dyDescent="0.35">
      <c r="A69" s="2" t="s">
        <v>932</v>
      </c>
      <c r="B69" s="360" t="s">
        <v>884</v>
      </c>
      <c r="C69" s="290" t="s">
        <v>161</v>
      </c>
      <c r="D69" s="274">
        <v>2186</v>
      </c>
      <c r="E69" s="274">
        <v>2850</v>
      </c>
      <c r="F69" s="274">
        <v>3967.7818071254533</v>
      </c>
      <c r="G69" s="377">
        <v>5816</v>
      </c>
      <c r="H69" s="573">
        <v>6916</v>
      </c>
      <c r="I69" s="546">
        <v>9958</v>
      </c>
      <c r="J69" s="24"/>
      <c r="K69" s="24"/>
    </row>
    <row r="70" spans="1:11" ht="14.5" x14ac:dyDescent="0.35">
      <c r="A70" s="2" t="s">
        <v>933</v>
      </c>
      <c r="B70" s="361" t="s">
        <v>886</v>
      </c>
      <c r="C70" s="94" t="s">
        <v>168</v>
      </c>
      <c r="D70" s="277">
        <v>8.0986959098992291</v>
      </c>
      <c r="E70" s="277">
        <v>9.1522157996146429</v>
      </c>
      <c r="F70" s="277">
        <v>10.309140010199162</v>
      </c>
      <c r="G70" s="510">
        <v>14.159464394400487</v>
      </c>
      <c r="H70" s="575">
        <f>H69/H58*100</f>
        <v>14.586716723261553</v>
      </c>
      <c r="I70" s="548">
        <f>I69/I58*100</f>
        <v>16.391499728399534</v>
      </c>
      <c r="J70" s="24"/>
      <c r="K70" s="24"/>
    </row>
    <row r="71" spans="1:11" ht="15.5" x14ac:dyDescent="0.35">
      <c r="A71" s="2" t="s">
        <v>934</v>
      </c>
      <c r="B71" s="353"/>
      <c r="C71" s="153"/>
      <c r="D71" s="153"/>
      <c r="E71" s="153"/>
      <c r="F71" s="153"/>
      <c r="G71" s="153"/>
      <c r="H71" s="551"/>
      <c r="I71" s="551"/>
      <c r="J71" s="97"/>
      <c r="K71" s="97"/>
    </row>
    <row r="72" spans="1:11" ht="15.5" x14ac:dyDescent="0.35">
      <c r="A72" s="2" t="s">
        <v>935</v>
      </c>
      <c r="B72" s="362" t="s">
        <v>936</v>
      </c>
      <c r="C72" s="265" t="s">
        <v>230</v>
      </c>
      <c r="D72" s="264">
        <v>2020</v>
      </c>
      <c r="E72" s="264">
        <v>2021</v>
      </c>
      <c r="F72" s="264">
        <v>2022</v>
      </c>
      <c r="G72" s="371">
        <v>2023</v>
      </c>
      <c r="H72" s="264">
        <v>2024</v>
      </c>
      <c r="I72" s="264">
        <v>2025</v>
      </c>
      <c r="J72" s="368"/>
      <c r="K72" s="368"/>
    </row>
    <row r="73" spans="1:11" ht="15.5" x14ac:dyDescent="0.35">
      <c r="A73" s="2" t="s">
        <v>937</v>
      </c>
      <c r="B73" s="198" t="s">
        <v>938</v>
      </c>
      <c r="C73" s="268" t="s">
        <v>161</v>
      </c>
      <c r="D73" s="284">
        <v>2304</v>
      </c>
      <c r="E73" s="284">
        <v>2489</v>
      </c>
      <c r="F73" s="284">
        <v>2684</v>
      </c>
      <c r="G73" s="376">
        <v>2764</v>
      </c>
      <c r="H73" s="252">
        <f>3007</f>
        <v>3007</v>
      </c>
      <c r="I73" s="494">
        <v>3030</v>
      </c>
      <c r="J73" s="97"/>
      <c r="K73" s="97"/>
    </row>
    <row r="74" spans="1:11" ht="15.5" x14ac:dyDescent="0.35">
      <c r="A74" s="2" t="s">
        <v>939</v>
      </c>
      <c r="B74" s="369" t="s">
        <v>661</v>
      </c>
      <c r="C74" s="290" t="s">
        <v>161</v>
      </c>
      <c r="D74" s="274">
        <v>2293</v>
      </c>
      <c r="E74" s="274">
        <v>2481</v>
      </c>
      <c r="F74" s="274">
        <v>2672</v>
      </c>
      <c r="G74" s="373">
        <v>2749</v>
      </c>
      <c r="H74" s="251">
        <v>2959</v>
      </c>
      <c r="I74" s="492">
        <v>2972</v>
      </c>
      <c r="J74" s="97"/>
      <c r="K74" s="97"/>
    </row>
    <row r="75" spans="1:11" ht="15.5" x14ac:dyDescent="0.35">
      <c r="A75" s="2" t="s">
        <v>940</v>
      </c>
      <c r="B75" s="360" t="s">
        <v>663</v>
      </c>
      <c r="C75" s="290" t="s">
        <v>161</v>
      </c>
      <c r="D75" s="274">
        <v>0</v>
      </c>
      <c r="E75" s="274">
        <v>0</v>
      </c>
      <c r="F75" s="274">
        <v>2</v>
      </c>
      <c r="G75" s="373">
        <v>36</v>
      </c>
      <c r="H75" s="251">
        <v>46</v>
      </c>
      <c r="I75" s="492">
        <v>42</v>
      </c>
      <c r="J75" s="97"/>
      <c r="K75" s="97"/>
    </row>
    <row r="76" spans="1:11" ht="15.5" x14ac:dyDescent="0.35">
      <c r="A76" s="2" t="s">
        <v>941</v>
      </c>
      <c r="B76" s="360" t="s">
        <v>665</v>
      </c>
      <c r="C76" s="290" t="s">
        <v>161</v>
      </c>
      <c r="D76" s="274">
        <v>84</v>
      </c>
      <c r="E76" s="274">
        <v>91</v>
      </c>
      <c r="F76" s="274">
        <v>104</v>
      </c>
      <c r="G76" s="373">
        <v>137</v>
      </c>
      <c r="H76" s="251">
        <v>144</v>
      </c>
      <c r="I76" s="492">
        <v>142</v>
      </c>
      <c r="J76" s="97"/>
      <c r="K76" s="97"/>
    </row>
    <row r="77" spans="1:11" ht="15.5" x14ac:dyDescent="0.35">
      <c r="A77" s="2" t="s">
        <v>942</v>
      </c>
      <c r="B77" s="360" t="s">
        <v>667</v>
      </c>
      <c r="C77" s="290" t="s">
        <v>161</v>
      </c>
      <c r="D77" s="274">
        <v>107</v>
      </c>
      <c r="E77" s="274">
        <v>105</v>
      </c>
      <c r="F77" s="274">
        <v>108</v>
      </c>
      <c r="G77" s="373">
        <v>119</v>
      </c>
      <c r="H77" s="251">
        <v>140</v>
      </c>
      <c r="I77" s="492">
        <v>151</v>
      </c>
      <c r="J77" s="97"/>
      <c r="K77" s="97"/>
    </row>
    <row r="78" spans="1:11" ht="15.5" x14ac:dyDescent="0.35">
      <c r="A78" s="2" t="s">
        <v>943</v>
      </c>
      <c r="B78" s="360" t="s">
        <v>669</v>
      </c>
      <c r="C78" s="290" t="s">
        <v>161</v>
      </c>
      <c r="D78" s="274">
        <v>95</v>
      </c>
      <c r="E78" s="274">
        <v>85</v>
      </c>
      <c r="F78" s="274">
        <v>94</v>
      </c>
      <c r="G78" s="373">
        <v>66</v>
      </c>
      <c r="H78" s="251">
        <v>117</v>
      </c>
      <c r="I78" s="492">
        <v>78</v>
      </c>
      <c r="J78" s="97"/>
      <c r="K78" s="97"/>
    </row>
    <row r="79" spans="1:11" ht="15.5" x14ac:dyDescent="0.35">
      <c r="A79" s="2" t="s">
        <v>944</v>
      </c>
      <c r="B79" s="360" t="s">
        <v>671</v>
      </c>
      <c r="C79" s="290" t="s">
        <v>161</v>
      </c>
      <c r="D79" s="274">
        <v>187</v>
      </c>
      <c r="E79" s="274">
        <v>213</v>
      </c>
      <c r="F79" s="274">
        <v>219</v>
      </c>
      <c r="G79" s="373">
        <v>214</v>
      </c>
      <c r="H79" s="251">
        <v>246</v>
      </c>
      <c r="I79" s="492">
        <v>252</v>
      </c>
      <c r="J79" s="97"/>
      <c r="K79" s="97"/>
    </row>
    <row r="80" spans="1:11" ht="15.5" x14ac:dyDescent="0.35">
      <c r="A80" s="2" t="s">
        <v>945</v>
      </c>
      <c r="B80" s="360" t="s">
        <v>673</v>
      </c>
      <c r="C80" s="290" t="s">
        <v>161</v>
      </c>
      <c r="D80" s="274">
        <v>56</v>
      </c>
      <c r="E80" s="274">
        <v>59</v>
      </c>
      <c r="F80" s="274">
        <v>54</v>
      </c>
      <c r="G80" s="373">
        <v>47</v>
      </c>
      <c r="H80" s="251">
        <v>47</v>
      </c>
      <c r="I80" s="492">
        <v>40</v>
      </c>
      <c r="J80" s="97"/>
      <c r="K80" s="97"/>
    </row>
    <row r="81" spans="1:11" ht="15.5" x14ac:dyDescent="0.35">
      <c r="A81" s="2" t="s">
        <v>946</v>
      </c>
      <c r="B81" s="360" t="s">
        <v>675</v>
      </c>
      <c r="C81" s="290" t="s">
        <v>161</v>
      </c>
      <c r="D81" s="274">
        <v>88</v>
      </c>
      <c r="E81" s="274">
        <v>81</v>
      </c>
      <c r="F81" s="274">
        <v>107</v>
      </c>
      <c r="G81" s="373">
        <v>94</v>
      </c>
      <c r="H81" s="251">
        <v>110</v>
      </c>
      <c r="I81" s="492">
        <v>101</v>
      </c>
      <c r="J81" s="97"/>
      <c r="K81" s="97"/>
    </row>
    <row r="82" spans="1:11" ht="15.5" x14ac:dyDescent="0.35">
      <c r="A82" s="2" t="s">
        <v>947</v>
      </c>
      <c r="B82" s="360" t="s">
        <v>677</v>
      </c>
      <c r="C82" s="290" t="s">
        <v>161</v>
      </c>
      <c r="D82" s="274">
        <v>9</v>
      </c>
      <c r="E82" s="274">
        <v>11</v>
      </c>
      <c r="F82" s="274">
        <v>18</v>
      </c>
      <c r="G82" s="373">
        <v>46</v>
      </c>
      <c r="H82" s="251">
        <v>75</v>
      </c>
      <c r="I82" s="492">
        <v>94</v>
      </c>
      <c r="J82" s="97"/>
      <c r="K82" s="97"/>
    </row>
    <row r="83" spans="1:11" ht="15.5" x14ac:dyDescent="0.35">
      <c r="A83" s="2" t="s">
        <v>948</v>
      </c>
      <c r="B83" s="360" t="s">
        <v>679</v>
      </c>
      <c r="C83" s="290" t="s">
        <v>161</v>
      </c>
      <c r="D83" s="274">
        <v>167</v>
      </c>
      <c r="E83" s="274">
        <v>176</v>
      </c>
      <c r="F83" s="274">
        <v>189</v>
      </c>
      <c r="G83" s="373">
        <v>276</v>
      </c>
      <c r="H83" s="251">
        <v>261</v>
      </c>
      <c r="I83" s="492">
        <v>246</v>
      </c>
      <c r="J83" s="97"/>
      <c r="K83" s="97"/>
    </row>
    <row r="84" spans="1:11" ht="15.5" x14ac:dyDescent="0.35">
      <c r="A84" s="2" t="s">
        <v>949</v>
      </c>
      <c r="B84" s="360" t="s">
        <v>681</v>
      </c>
      <c r="C84" s="290" t="s">
        <v>161</v>
      </c>
      <c r="D84" s="274">
        <v>74</v>
      </c>
      <c r="E84" s="274">
        <v>90</v>
      </c>
      <c r="F84" s="274">
        <v>95</v>
      </c>
      <c r="G84" s="373">
        <v>65</v>
      </c>
      <c r="H84" s="251">
        <v>68</v>
      </c>
      <c r="I84" s="492">
        <v>76</v>
      </c>
      <c r="J84" s="97"/>
      <c r="K84" s="97"/>
    </row>
    <row r="85" spans="1:11" ht="15.5" x14ac:dyDescent="0.35">
      <c r="A85" s="2" t="s">
        <v>950</v>
      </c>
      <c r="B85" s="360" t="s">
        <v>683</v>
      </c>
      <c r="C85" s="290" t="s">
        <v>161</v>
      </c>
      <c r="D85" s="274">
        <v>121</v>
      </c>
      <c r="E85" s="274">
        <v>108</v>
      </c>
      <c r="F85" s="274">
        <v>117</v>
      </c>
      <c r="G85" s="373">
        <v>136</v>
      </c>
      <c r="H85" s="251">
        <v>146</v>
      </c>
      <c r="I85" s="492">
        <v>136</v>
      </c>
      <c r="J85" s="97"/>
      <c r="K85" s="97"/>
    </row>
    <row r="86" spans="1:11" ht="15.5" x14ac:dyDescent="0.35">
      <c r="A86" s="2" t="s">
        <v>951</v>
      </c>
      <c r="B86" s="360" t="s">
        <v>685</v>
      </c>
      <c r="C86" s="290" t="s">
        <v>161</v>
      </c>
      <c r="D86" s="274">
        <v>292</v>
      </c>
      <c r="E86" s="274">
        <v>444</v>
      </c>
      <c r="F86" s="274">
        <v>474</v>
      </c>
      <c r="G86" s="373">
        <v>346</v>
      </c>
      <c r="H86" s="251">
        <v>431</v>
      </c>
      <c r="I86" s="492">
        <v>432</v>
      </c>
      <c r="J86" s="97"/>
      <c r="K86" s="97"/>
    </row>
    <row r="87" spans="1:11" ht="15.5" x14ac:dyDescent="0.35">
      <c r="A87" s="2" t="s">
        <v>952</v>
      </c>
      <c r="B87" s="360" t="s">
        <v>687</v>
      </c>
      <c r="C87" s="290" t="s">
        <v>161</v>
      </c>
      <c r="D87" s="274">
        <v>186</v>
      </c>
      <c r="E87" s="274">
        <v>187</v>
      </c>
      <c r="F87" s="274">
        <v>192</v>
      </c>
      <c r="G87" s="373">
        <v>192</v>
      </c>
      <c r="H87" s="251">
        <v>199</v>
      </c>
      <c r="I87" s="492">
        <v>201</v>
      </c>
      <c r="J87" s="97"/>
      <c r="K87" s="97"/>
    </row>
    <row r="88" spans="1:11" ht="15.5" x14ac:dyDescent="0.35">
      <c r="A88" s="2" t="s">
        <v>953</v>
      </c>
      <c r="B88" s="360" t="s">
        <v>689</v>
      </c>
      <c r="C88" s="290" t="s">
        <v>161</v>
      </c>
      <c r="D88" s="274">
        <v>33</v>
      </c>
      <c r="E88" s="274">
        <v>29</v>
      </c>
      <c r="F88" s="274">
        <v>31</v>
      </c>
      <c r="G88" s="373">
        <v>32</v>
      </c>
      <c r="H88" s="251">
        <v>36</v>
      </c>
      <c r="I88" s="492">
        <v>26</v>
      </c>
      <c r="J88" s="97"/>
      <c r="K88" s="97"/>
    </row>
    <row r="89" spans="1:11" ht="15.5" x14ac:dyDescent="0.35">
      <c r="A89" s="2" t="s">
        <v>954</v>
      </c>
      <c r="B89" s="360" t="s">
        <v>691</v>
      </c>
      <c r="C89" s="290" t="s">
        <v>161</v>
      </c>
      <c r="D89" s="274">
        <v>198</v>
      </c>
      <c r="E89" s="274">
        <v>209</v>
      </c>
      <c r="F89" s="274">
        <v>228</v>
      </c>
      <c r="G89" s="373">
        <v>271</v>
      </c>
      <c r="H89" s="251">
        <v>289</v>
      </c>
      <c r="I89" s="492">
        <v>281</v>
      </c>
      <c r="J89" s="97"/>
      <c r="K89" s="97"/>
    </row>
    <row r="90" spans="1:11" ht="15.5" x14ac:dyDescent="0.35">
      <c r="A90" s="2" t="s">
        <v>955</v>
      </c>
      <c r="B90" s="360" t="s">
        <v>693</v>
      </c>
      <c r="C90" s="290" t="s">
        <v>161</v>
      </c>
      <c r="D90" s="274">
        <v>0</v>
      </c>
      <c r="E90" s="274">
        <v>0</v>
      </c>
      <c r="F90" s="274">
        <v>2</v>
      </c>
      <c r="G90" s="373">
        <v>37</v>
      </c>
      <c r="H90" s="251">
        <v>44</v>
      </c>
      <c r="I90" s="492">
        <v>45</v>
      </c>
      <c r="J90" s="97"/>
      <c r="K90" s="97"/>
    </row>
    <row r="91" spans="1:11" ht="15.5" x14ac:dyDescent="0.35">
      <c r="A91" s="2" t="s">
        <v>956</v>
      </c>
      <c r="B91" s="360" t="s">
        <v>695</v>
      </c>
      <c r="C91" s="290" t="s">
        <v>161</v>
      </c>
      <c r="D91" s="274">
        <v>113</v>
      </c>
      <c r="E91" s="274">
        <v>113</v>
      </c>
      <c r="F91" s="274">
        <v>125</v>
      </c>
      <c r="G91" s="373">
        <v>73</v>
      </c>
      <c r="H91" s="251">
        <v>70</v>
      </c>
      <c r="I91" s="492">
        <v>67</v>
      </c>
      <c r="J91" s="97"/>
      <c r="K91" s="97"/>
    </row>
    <row r="92" spans="1:11" ht="15.5" x14ac:dyDescent="0.35">
      <c r="A92" s="2" t="s">
        <v>957</v>
      </c>
      <c r="B92" s="360" t="s">
        <v>699</v>
      </c>
      <c r="C92" s="290" t="s">
        <v>161</v>
      </c>
      <c r="D92" s="274">
        <v>141</v>
      </c>
      <c r="E92" s="274">
        <v>129</v>
      </c>
      <c r="F92" s="274">
        <v>145</v>
      </c>
      <c r="G92" s="373">
        <v>189</v>
      </c>
      <c r="H92" s="251">
        <v>237</v>
      </c>
      <c r="I92" s="492">
        <v>242</v>
      </c>
      <c r="J92" s="97"/>
      <c r="K92" s="97"/>
    </row>
    <row r="93" spans="1:11" ht="15.5" x14ac:dyDescent="0.35">
      <c r="A93" s="2" t="s">
        <v>958</v>
      </c>
      <c r="B93" s="360" t="s">
        <v>701</v>
      </c>
      <c r="C93" s="290" t="s">
        <v>161</v>
      </c>
      <c r="D93" s="274">
        <v>263</v>
      </c>
      <c r="E93" s="274">
        <v>246</v>
      </c>
      <c r="F93" s="274">
        <v>254</v>
      </c>
      <c r="G93" s="373">
        <v>293</v>
      </c>
      <c r="H93" s="251">
        <v>173</v>
      </c>
      <c r="I93" s="492">
        <v>230</v>
      </c>
      <c r="J93" s="97"/>
      <c r="K93" s="97"/>
    </row>
    <row r="94" spans="1:11" ht="15.5" x14ac:dyDescent="0.35">
      <c r="A94" s="2" t="s">
        <v>959</v>
      </c>
      <c r="B94" s="360" t="s">
        <v>703</v>
      </c>
      <c r="C94" s="290" t="s">
        <v>161</v>
      </c>
      <c r="D94" s="274">
        <v>79</v>
      </c>
      <c r="E94" s="274">
        <v>105</v>
      </c>
      <c r="F94" s="274">
        <v>114</v>
      </c>
      <c r="G94" s="373">
        <v>80</v>
      </c>
      <c r="H94" s="251">
        <v>80</v>
      </c>
      <c r="I94" s="492">
        <v>90</v>
      </c>
      <c r="J94" s="97"/>
      <c r="K94" s="97"/>
    </row>
    <row r="95" spans="1:11" ht="15.5" x14ac:dyDescent="0.35">
      <c r="A95" s="2" t="s">
        <v>960</v>
      </c>
      <c r="B95" s="370" t="s">
        <v>707</v>
      </c>
      <c r="C95" s="94" t="s">
        <v>161</v>
      </c>
      <c r="D95" s="277">
        <v>11</v>
      </c>
      <c r="E95" s="277">
        <v>8</v>
      </c>
      <c r="F95" s="277">
        <v>12</v>
      </c>
      <c r="G95" s="375">
        <v>15</v>
      </c>
      <c r="H95" s="253">
        <v>48</v>
      </c>
      <c r="I95" s="484">
        <v>58</v>
      </c>
      <c r="J95" s="97"/>
      <c r="K95" s="97"/>
    </row>
    <row r="96" spans="1:11" ht="20.5" customHeight="1" x14ac:dyDescent="0.35">
      <c r="B96" s="353"/>
      <c r="C96" s="153"/>
      <c r="D96" s="153"/>
      <c r="E96" s="153"/>
      <c r="F96" s="153"/>
      <c r="G96" s="153"/>
      <c r="H96" s="552"/>
      <c r="I96" s="552"/>
      <c r="J96" s="97"/>
      <c r="K96" s="97"/>
    </row>
    <row r="97" spans="2:11" ht="20.5" customHeight="1" x14ac:dyDescent="0.35">
      <c r="B97" s="353"/>
      <c r="C97" s="153"/>
      <c r="D97" s="153"/>
      <c r="E97" s="153"/>
      <c r="F97" s="153"/>
      <c r="G97" s="153"/>
      <c r="H97" s="539"/>
      <c r="I97" s="539"/>
      <c r="J97" s="97"/>
      <c r="K97" s="97"/>
    </row>
    <row r="98" spans="2:11" ht="20.5" customHeight="1" x14ac:dyDescent="0.35">
      <c r="B98" s="353"/>
      <c r="C98" s="153"/>
      <c r="D98" s="153"/>
      <c r="E98" s="153"/>
      <c r="F98" s="153"/>
      <c r="G98" s="153"/>
      <c r="H98" s="539"/>
      <c r="I98" s="539"/>
      <c r="J98" s="97"/>
      <c r="K98" s="97"/>
    </row>
    <row r="99" spans="2:11" ht="20.5" customHeight="1" x14ac:dyDescent="0.35">
      <c r="B99" s="353"/>
      <c r="C99" s="153"/>
      <c r="D99" s="153"/>
      <c r="E99" s="153"/>
      <c r="F99" s="153"/>
      <c r="G99" s="153"/>
      <c r="H99" s="539"/>
      <c r="I99" s="539"/>
      <c r="J99" s="97"/>
      <c r="K99" s="97"/>
    </row>
    <row r="100" spans="2:11" ht="20.5" customHeight="1" x14ac:dyDescent="0.35">
      <c r="B100" s="353"/>
      <c r="C100" s="153"/>
      <c r="D100" s="153"/>
      <c r="E100" s="153"/>
      <c r="F100" s="153"/>
      <c r="G100" s="153"/>
      <c r="H100" s="539"/>
      <c r="I100" s="539"/>
      <c r="J100" s="97"/>
      <c r="K100" s="97"/>
    </row>
    <row r="101" spans="2:11" ht="20.5" customHeight="1" x14ac:dyDescent="0.35">
      <c r="B101" s="353"/>
      <c r="C101" s="153"/>
      <c r="D101" s="153"/>
      <c r="E101" s="153"/>
      <c r="F101" s="153"/>
      <c r="G101" s="153"/>
      <c r="H101" s="539"/>
      <c r="I101" s="539"/>
      <c r="J101" s="97"/>
      <c r="K101" s="97"/>
    </row>
    <row r="102" spans="2:11" ht="20.5" customHeight="1" x14ac:dyDescent="0.35">
      <c r="B102" s="353"/>
      <c r="C102" s="153"/>
      <c r="D102" s="153"/>
      <c r="E102" s="153"/>
      <c r="F102" s="153"/>
      <c r="G102" s="153"/>
      <c r="H102" s="539"/>
      <c r="I102" s="539"/>
      <c r="J102" s="97"/>
      <c r="K102" s="97"/>
    </row>
    <row r="103" spans="2:11" ht="20.5" customHeight="1" x14ac:dyDescent="0.35">
      <c r="B103" s="353"/>
      <c r="C103" s="153"/>
      <c r="D103" s="153"/>
      <c r="E103" s="153"/>
      <c r="F103" s="153"/>
      <c r="G103" s="153"/>
      <c r="H103" s="539"/>
      <c r="I103" s="539"/>
      <c r="J103" s="97"/>
      <c r="K103" s="97"/>
    </row>
    <row r="104" spans="2:11" ht="20.5" customHeight="1" x14ac:dyDescent="0.35">
      <c r="B104" s="353"/>
      <c r="C104" s="153"/>
      <c r="D104" s="153"/>
      <c r="E104" s="153"/>
      <c r="F104" s="153"/>
      <c r="G104" s="153"/>
      <c r="H104" s="539"/>
      <c r="I104" s="539"/>
      <c r="J104" s="97"/>
      <c r="K104" s="97"/>
    </row>
    <row r="105" spans="2:11" ht="20.5" customHeight="1" x14ac:dyDescent="0.35">
      <c r="B105" s="353"/>
      <c r="C105" s="153"/>
      <c r="D105" s="153"/>
      <c r="E105" s="153"/>
      <c r="F105" s="153"/>
      <c r="G105" s="153"/>
      <c r="H105" s="539"/>
      <c r="I105" s="539"/>
      <c r="J105" s="97"/>
      <c r="K105" s="97"/>
    </row>
    <row r="106" spans="2:11" ht="20.5" customHeight="1" x14ac:dyDescent="0.35">
      <c r="B106" s="353"/>
      <c r="C106" s="153"/>
      <c r="D106" s="153"/>
      <c r="E106" s="153"/>
      <c r="F106" s="153"/>
      <c r="G106" s="153"/>
      <c r="H106" s="539"/>
      <c r="I106" s="539"/>
      <c r="J106" s="97"/>
      <c r="K106" s="97"/>
    </row>
    <row r="107" spans="2:11" ht="20.5" customHeight="1" x14ac:dyDescent="0.35">
      <c r="B107" s="353"/>
      <c r="C107" s="153"/>
      <c r="D107" s="153"/>
      <c r="E107" s="153"/>
      <c r="F107" s="153"/>
      <c r="G107" s="153"/>
      <c r="H107" s="539"/>
      <c r="I107" s="539"/>
      <c r="J107" s="97"/>
      <c r="K107" s="97"/>
    </row>
    <row r="108" spans="2:11" ht="20.5" customHeight="1" x14ac:dyDescent="0.35">
      <c r="B108" s="353"/>
      <c r="C108" s="153"/>
      <c r="D108" s="153"/>
      <c r="E108" s="153"/>
      <c r="F108" s="153"/>
      <c r="G108" s="153"/>
      <c r="H108" s="539"/>
      <c r="I108" s="539"/>
      <c r="J108" s="97"/>
      <c r="K108" s="97"/>
    </row>
    <row r="109" spans="2:11" ht="20.5" customHeight="1" x14ac:dyDescent="0.35">
      <c r="B109" s="353"/>
      <c r="C109" s="153"/>
      <c r="D109" s="153"/>
      <c r="E109" s="153"/>
      <c r="F109" s="153"/>
      <c r="G109" s="153"/>
      <c r="H109" s="539"/>
      <c r="I109" s="539"/>
      <c r="J109" s="97"/>
      <c r="K109" s="97"/>
    </row>
    <row r="110" spans="2:11" ht="20.5" customHeight="1" x14ac:dyDescent="0.35">
      <c r="B110" s="353"/>
      <c r="C110" s="153"/>
      <c r="D110" s="153"/>
      <c r="E110" s="153"/>
      <c r="F110" s="153"/>
      <c r="G110" s="153"/>
      <c r="H110" s="539"/>
      <c r="I110" s="539"/>
      <c r="J110" s="97"/>
      <c r="K110" s="97"/>
    </row>
    <row r="111" spans="2:11" ht="20.5" customHeight="1" x14ac:dyDescent="0.35">
      <c r="B111" s="353"/>
      <c r="C111" s="153"/>
      <c r="D111" s="153"/>
      <c r="E111" s="153"/>
      <c r="F111" s="153"/>
      <c r="G111" s="153"/>
      <c r="H111" s="539"/>
      <c r="I111" s="539"/>
      <c r="J111" s="97"/>
      <c r="K111" s="97"/>
    </row>
    <row r="112" spans="2:11" ht="20.5" customHeight="1" x14ac:dyDescent="0.35">
      <c r="B112" s="353"/>
      <c r="C112" s="153"/>
      <c r="D112" s="153"/>
      <c r="E112" s="153"/>
      <c r="F112" s="153"/>
      <c r="G112" s="153"/>
      <c r="H112" s="539"/>
      <c r="I112" s="539"/>
      <c r="J112" s="97"/>
      <c r="K112" s="97"/>
    </row>
    <row r="113" spans="2:11" ht="20.5" customHeight="1" x14ac:dyDescent="0.35">
      <c r="B113" s="353"/>
      <c r="C113" s="153"/>
      <c r="D113" s="153"/>
      <c r="E113" s="153"/>
      <c r="F113" s="153"/>
      <c r="G113" s="153"/>
      <c r="H113" s="539"/>
      <c r="I113" s="539"/>
      <c r="J113" s="97"/>
      <c r="K113" s="97"/>
    </row>
    <row r="114" spans="2:11" ht="20.5" customHeight="1" x14ac:dyDescent="0.35">
      <c r="B114" s="353"/>
      <c r="C114" s="153"/>
      <c r="D114" s="153"/>
      <c r="E114" s="153"/>
      <c r="F114" s="153"/>
      <c r="G114" s="153"/>
      <c r="H114" s="539"/>
      <c r="I114" s="539"/>
      <c r="J114" s="97"/>
      <c r="K114" s="97"/>
    </row>
    <row r="115" spans="2:11" ht="20.5" customHeight="1" x14ac:dyDescent="0.35">
      <c r="B115" s="353"/>
      <c r="C115" s="153"/>
      <c r="D115" s="153"/>
      <c r="E115" s="153"/>
      <c r="F115" s="153"/>
      <c r="G115" s="153"/>
      <c r="H115" s="539"/>
      <c r="I115" s="539"/>
      <c r="J115" s="97"/>
      <c r="K115" s="97"/>
    </row>
    <row r="116" spans="2:11" ht="20.5" customHeight="1" x14ac:dyDescent="0.35">
      <c r="B116" s="353"/>
      <c r="C116" s="153"/>
      <c r="D116" s="153"/>
      <c r="E116" s="153"/>
      <c r="F116" s="153"/>
      <c r="G116" s="153"/>
      <c r="H116" s="539"/>
      <c r="I116" s="539"/>
      <c r="J116" s="97"/>
      <c r="K116" s="97"/>
    </row>
    <row r="117" spans="2:11" ht="20.5" customHeight="1" x14ac:dyDescent="0.35">
      <c r="B117" s="353"/>
      <c r="C117" s="153"/>
      <c r="D117" s="153"/>
      <c r="E117" s="153"/>
      <c r="F117" s="153"/>
      <c r="G117" s="153"/>
      <c r="H117" s="539"/>
      <c r="I117" s="539"/>
      <c r="J117" s="97"/>
      <c r="K117" s="97"/>
    </row>
    <row r="118" spans="2:11" ht="20.5" customHeight="1" x14ac:dyDescent="0.35">
      <c r="B118" s="353"/>
      <c r="C118" s="153"/>
      <c r="D118" s="153"/>
      <c r="E118" s="153"/>
      <c r="F118" s="153"/>
      <c r="G118" s="153"/>
      <c r="H118" s="539"/>
      <c r="I118" s="539"/>
      <c r="J118" s="97"/>
      <c r="K118" s="97"/>
    </row>
    <row r="119" spans="2:11" ht="20.5" customHeight="1" x14ac:dyDescent="0.35">
      <c r="B119" s="353"/>
      <c r="C119" s="153"/>
      <c r="D119" s="153"/>
      <c r="E119" s="153"/>
      <c r="F119" s="153"/>
      <c r="G119" s="153"/>
      <c r="H119" s="539"/>
      <c r="I119" s="539"/>
      <c r="J119" s="97"/>
      <c r="K119" s="97"/>
    </row>
    <row r="120" spans="2:11" ht="20.5" customHeight="1" x14ac:dyDescent="0.35">
      <c r="B120" s="353"/>
      <c r="C120" s="153"/>
      <c r="D120" s="153"/>
      <c r="E120" s="153"/>
      <c r="F120" s="153"/>
      <c r="G120" s="153"/>
      <c r="H120" s="539"/>
      <c r="I120" s="539"/>
      <c r="J120" s="97"/>
      <c r="K120" s="97"/>
    </row>
    <row r="121" spans="2:11" ht="20.5" customHeight="1" x14ac:dyDescent="0.35">
      <c r="B121" s="353"/>
      <c r="C121" s="153"/>
      <c r="D121" s="153"/>
      <c r="E121" s="153"/>
      <c r="F121" s="153"/>
      <c r="G121" s="153"/>
      <c r="H121" s="539"/>
      <c r="I121" s="539"/>
      <c r="J121" s="97"/>
      <c r="K121" s="97"/>
    </row>
    <row r="122" spans="2:11" ht="20.5" customHeight="1" x14ac:dyDescent="0.35">
      <c r="B122" s="353"/>
      <c r="C122" s="153"/>
      <c r="D122" s="153"/>
      <c r="E122" s="153"/>
      <c r="F122" s="153"/>
      <c r="G122" s="153"/>
      <c r="H122" s="539"/>
      <c r="I122" s="539"/>
      <c r="J122" s="97"/>
      <c r="K122" s="97"/>
    </row>
    <row r="123" spans="2:11" ht="20.5" customHeight="1" x14ac:dyDescent="0.35">
      <c r="B123" s="353"/>
      <c r="C123" s="153"/>
      <c r="D123" s="153"/>
      <c r="E123" s="153"/>
      <c r="F123" s="153"/>
      <c r="G123" s="153"/>
      <c r="H123" s="539"/>
      <c r="I123" s="539"/>
      <c r="J123" s="97"/>
      <c r="K123" s="97"/>
    </row>
    <row r="124" spans="2:11" ht="20.5" customHeight="1" x14ac:dyDescent="0.35">
      <c r="B124" s="353"/>
      <c r="C124" s="153"/>
      <c r="D124" s="153"/>
      <c r="E124" s="153"/>
      <c r="F124" s="153"/>
      <c r="G124" s="153"/>
      <c r="H124" s="539"/>
      <c r="I124" s="539"/>
      <c r="J124" s="97"/>
      <c r="K124" s="97"/>
    </row>
    <row r="125" spans="2:11" ht="20.5" customHeight="1" x14ac:dyDescent="0.35">
      <c r="B125" s="353"/>
      <c r="C125" s="153"/>
      <c r="D125" s="153"/>
      <c r="E125" s="153"/>
      <c r="F125" s="153"/>
      <c r="G125" s="153"/>
      <c r="H125" s="539"/>
      <c r="I125" s="539"/>
      <c r="J125" s="97"/>
      <c r="K125" s="97"/>
    </row>
    <row r="126" spans="2:11" ht="20.5" customHeight="1" x14ac:dyDescent="0.35">
      <c r="B126" s="353"/>
      <c r="C126" s="153"/>
      <c r="D126" s="153"/>
      <c r="E126" s="153"/>
      <c r="F126" s="153"/>
      <c r="G126" s="153"/>
      <c r="H126" s="539"/>
      <c r="I126" s="539"/>
      <c r="J126" s="97"/>
      <c r="K126" s="97"/>
    </row>
    <row r="127" spans="2:11" ht="20.5" customHeight="1" x14ac:dyDescent="0.35">
      <c r="B127" s="353"/>
      <c r="C127" s="153"/>
      <c r="D127" s="153"/>
      <c r="E127" s="153"/>
      <c r="F127" s="153"/>
      <c r="G127" s="153"/>
      <c r="H127" s="539"/>
      <c r="I127" s="539"/>
      <c r="J127" s="97"/>
      <c r="K127" s="97"/>
    </row>
    <row r="128" spans="2:11" ht="20.5" customHeight="1" x14ac:dyDescent="0.35">
      <c r="B128" s="353"/>
      <c r="C128" s="153"/>
      <c r="D128" s="153"/>
      <c r="E128" s="153"/>
      <c r="F128" s="153"/>
      <c r="G128" s="153"/>
      <c r="H128" s="539"/>
      <c r="I128" s="539"/>
      <c r="J128" s="97"/>
      <c r="K128" s="97"/>
    </row>
    <row r="129" spans="2:11" ht="20.5" customHeight="1" x14ac:dyDescent="0.35">
      <c r="B129" s="353"/>
      <c r="C129" s="153"/>
      <c r="D129" s="153"/>
      <c r="E129" s="153"/>
      <c r="F129" s="153"/>
      <c r="G129" s="153"/>
      <c r="H129" s="539"/>
      <c r="I129" s="539"/>
      <c r="J129" s="97"/>
      <c r="K129" s="97"/>
    </row>
    <row r="130" spans="2:11" ht="20.5" customHeight="1" x14ac:dyDescent="0.35">
      <c r="B130" s="353"/>
      <c r="C130" s="153"/>
      <c r="D130" s="153"/>
      <c r="E130" s="153"/>
      <c r="F130" s="153"/>
      <c r="G130" s="153"/>
      <c r="H130" s="539"/>
      <c r="I130" s="539"/>
      <c r="J130" s="97"/>
      <c r="K130" s="97"/>
    </row>
    <row r="131" spans="2:11" ht="20.5" customHeight="1" x14ac:dyDescent="0.35">
      <c r="B131" s="353"/>
      <c r="C131" s="153"/>
      <c r="D131" s="153"/>
      <c r="E131" s="153"/>
      <c r="F131" s="153"/>
      <c r="G131" s="153"/>
      <c r="H131" s="539"/>
      <c r="I131" s="539"/>
      <c r="J131" s="97"/>
      <c r="K131" s="97"/>
    </row>
    <row r="132" spans="2:11" ht="20.5" customHeight="1" x14ac:dyDescent="0.35">
      <c r="B132" s="353"/>
      <c r="C132" s="153"/>
      <c r="D132" s="153"/>
      <c r="E132" s="153"/>
      <c r="F132" s="153"/>
      <c r="G132" s="153"/>
      <c r="H132" s="539"/>
      <c r="I132" s="539"/>
      <c r="J132" s="97"/>
      <c r="K132" s="97"/>
    </row>
    <row r="133" spans="2:11" ht="20.5" customHeight="1" x14ac:dyDescent="0.35">
      <c r="B133" s="353"/>
      <c r="C133" s="153"/>
      <c r="D133" s="153"/>
      <c r="E133" s="153"/>
      <c r="F133" s="153"/>
      <c r="G133" s="153"/>
      <c r="H133" s="539"/>
      <c r="I133" s="539"/>
      <c r="J133" s="97"/>
      <c r="K133" s="97"/>
    </row>
    <row r="134" spans="2:11" ht="20.5" customHeight="1" x14ac:dyDescent="0.35">
      <c r="B134" s="353"/>
      <c r="C134" s="153"/>
      <c r="D134" s="153"/>
      <c r="E134" s="153"/>
      <c r="F134" s="153"/>
      <c r="G134" s="153"/>
      <c r="H134" s="539"/>
      <c r="I134" s="539"/>
      <c r="J134" s="97"/>
      <c r="K134" s="97"/>
    </row>
    <row r="135" spans="2:11" ht="20.5" customHeight="1" x14ac:dyDescent="0.35">
      <c r="B135" s="353"/>
      <c r="C135" s="153"/>
      <c r="D135" s="153"/>
      <c r="E135" s="153"/>
      <c r="F135" s="153"/>
      <c r="G135" s="153"/>
      <c r="H135" s="539"/>
      <c r="I135" s="539"/>
      <c r="J135" s="97"/>
      <c r="K135" s="97"/>
    </row>
    <row r="136" spans="2:11" ht="20.5" customHeight="1" x14ac:dyDescent="0.35">
      <c r="B136" s="353"/>
      <c r="C136" s="153"/>
      <c r="D136" s="153"/>
      <c r="E136" s="153"/>
      <c r="F136" s="153"/>
      <c r="G136" s="153"/>
      <c r="H136" s="539"/>
      <c r="I136" s="539"/>
      <c r="J136" s="97"/>
      <c r="K136" s="97"/>
    </row>
    <row r="137" spans="2:11" ht="20.5" customHeight="1" x14ac:dyDescent="0.35">
      <c r="B137" s="353"/>
      <c r="C137" s="153"/>
      <c r="D137" s="153"/>
      <c r="E137" s="153"/>
      <c r="F137" s="153"/>
      <c r="G137" s="153"/>
      <c r="H137" s="539"/>
      <c r="I137" s="539"/>
      <c r="J137" s="97"/>
      <c r="K137" s="97"/>
    </row>
    <row r="138" spans="2:11" ht="20.5" customHeight="1" x14ac:dyDescent="0.35">
      <c r="B138" s="353"/>
      <c r="C138" s="153"/>
      <c r="D138" s="153"/>
      <c r="E138" s="153"/>
      <c r="F138" s="153"/>
      <c r="G138" s="153"/>
      <c r="H138" s="539"/>
      <c r="I138" s="539"/>
      <c r="J138" s="97"/>
      <c r="K138" s="97"/>
    </row>
    <row r="139" spans="2:11" ht="20.5" customHeight="1" x14ac:dyDescent="0.35">
      <c r="B139" s="353"/>
      <c r="C139" s="153"/>
      <c r="D139" s="153"/>
      <c r="E139" s="153"/>
      <c r="F139" s="153"/>
      <c r="G139" s="153"/>
      <c r="H139" s="539"/>
      <c r="I139" s="539"/>
      <c r="J139" s="97"/>
      <c r="K139" s="97"/>
    </row>
    <row r="140" spans="2:11" ht="20.5" customHeight="1" x14ac:dyDescent="0.35">
      <c r="B140" s="353"/>
      <c r="C140" s="153"/>
      <c r="D140" s="153"/>
      <c r="E140" s="153"/>
      <c r="F140" s="153"/>
      <c r="G140" s="153"/>
      <c r="H140" s="539"/>
      <c r="I140" s="539"/>
      <c r="J140" s="97"/>
      <c r="K140" s="97"/>
    </row>
    <row r="141" spans="2:11" ht="20.5" customHeight="1" x14ac:dyDescent="0.35">
      <c r="B141" s="353"/>
      <c r="C141" s="153"/>
      <c r="D141" s="153"/>
      <c r="E141" s="153"/>
      <c r="F141" s="153"/>
      <c r="G141" s="153"/>
      <c r="H141" s="539"/>
      <c r="I141" s="539"/>
      <c r="J141" s="97"/>
      <c r="K141" s="97"/>
    </row>
    <row r="142" spans="2:11" ht="20.5" customHeight="1" x14ac:dyDescent="0.35">
      <c r="B142" s="353"/>
      <c r="C142" s="153"/>
      <c r="D142" s="153"/>
      <c r="E142" s="153"/>
      <c r="F142" s="153"/>
      <c r="G142" s="153"/>
      <c r="H142" s="539"/>
      <c r="I142" s="539"/>
      <c r="J142" s="97"/>
      <c r="K142" s="97"/>
    </row>
    <row r="143" spans="2:11" ht="20.5" customHeight="1" x14ac:dyDescent="0.35">
      <c r="B143" s="353"/>
      <c r="C143" s="153"/>
      <c r="D143" s="153"/>
      <c r="E143" s="153"/>
      <c r="F143" s="153"/>
      <c r="G143" s="153"/>
      <c r="H143" s="539"/>
      <c r="I143" s="539"/>
      <c r="J143" s="97"/>
      <c r="K143" s="97"/>
    </row>
    <row r="144" spans="2:11" ht="20.5" customHeight="1" x14ac:dyDescent="0.35">
      <c r="B144" s="353"/>
      <c r="C144" s="153"/>
      <c r="D144" s="153"/>
      <c r="E144" s="153"/>
      <c r="F144" s="153"/>
      <c r="G144" s="153"/>
      <c r="H144" s="539"/>
      <c r="I144" s="539"/>
      <c r="J144" s="97"/>
      <c r="K144" s="97"/>
    </row>
    <row r="145" spans="2:11" ht="20.5" customHeight="1" x14ac:dyDescent="0.35">
      <c r="B145" s="353"/>
      <c r="C145" s="153"/>
      <c r="D145" s="153"/>
      <c r="E145" s="153"/>
      <c r="F145" s="153"/>
      <c r="G145" s="153"/>
      <c r="H145" s="539"/>
      <c r="I145" s="539"/>
      <c r="J145" s="97"/>
      <c r="K145" s="97"/>
    </row>
    <row r="146" spans="2:11" ht="20.5" customHeight="1" x14ac:dyDescent="0.35">
      <c r="B146" s="353"/>
      <c r="C146" s="153"/>
      <c r="D146" s="153"/>
      <c r="E146" s="153"/>
      <c r="F146" s="153"/>
      <c r="G146" s="153"/>
      <c r="H146" s="539"/>
      <c r="I146" s="539"/>
      <c r="J146" s="97"/>
      <c r="K146" s="97"/>
    </row>
    <row r="147" spans="2:11" ht="20.5" customHeight="1" x14ac:dyDescent="0.35">
      <c r="B147" s="353"/>
      <c r="C147" s="153"/>
      <c r="D147" s="153"/>
      <c r="E147" s="153"/>
      <c r="F147" s="153"/>
      <c r="G147" s="153"/>
      <c r="H147" s="539"/>
      <c r="I147" s="539"/>
      <c r="J147" s="97"/>
      <c r="K147" s="97"/>
    </row>
    <row r="148" spans="2:11" ht="20.5" customHeight="1" x14ac:dyDescent="0.35">
      <c r="B148" s="353"/>
      <c r="C148" s="153"/>
      <c r="D148" s="153"/>
      <c r="E148" s="153"/>
      <c r="F148" s="153"/>
      <c r="G148" s="153"/>
      <c r="H148" s="539"/>
      <c r="I148" s="539"/>
      <c r="J148" s="97"/>
      <c r="K148" s="97"/>
    </row>
    <row r="149" spans="2:11" ht="20.5" customHeight="1" x14ac:dyDescent="0.35">
      <c r="B149" s="353"/>
      <c r="C149" s="153"/>
      <c r="D149" s="153"/>
      <c r="E149" s="153"/>
      <c r="F149" s="153"/>
      <c r="G149" s="153"/>
      <c r="H149" s="539"/>
      <c r="I149" s="539"/>
      <c r="J149" s="97"/>
      <c r="K149" s="97"/>
    </row>
    <row r="150" spans="2:11" ht="20.5" customHeight="1" x14ac:dyDescent="0.35">
      <c r="B150" s="353"/>
      <c r="C150" s="153"/>
      <c r="D150" s="153"/>
      <c r="E150" s="153"/>
      <c r="F150" s="153"/>
      <c r="G150" s="153"/>
      <c r="H150" s="539"/>
      <c r="I150" s="539"/>
      <c r="J150" s="97"/>
      <c r="K150" s="97"/>
    </row>
    <row r="151" spans="2:11" ht="20.5" customHeight="1" x14ac:dyDescent="0.35">
      <c r="B151" s="353"/>
      <c r="C151" s="153"/>
      <c r="D151" s="153"/>
      <c r="E151" s="153"/>
      <c r="F151" s="153"/>
      <c r="G151" s="153"/>
      <c r="H151" s="539"/>
      <c r="I151" s="539"/>
      <c r="J151" s="97"/>
      <c r="K151" s="97"/>
    </row>
    <row r="152" spans="2:11" ht="20.5" customHeight="1" x14ac:dyDescent="0.35">
      <c r="B152" s="353"/>
      <c r="C152" s="153"/>
      <c r="D152" s="153"/>
      <c r="E152" s="153"/>
      <c r="F152" s="153"/>
      <c r="G152" s="153"/>
      <c r="H152" s="539"/>
      <c r="I152" s="539"/>
      <c r="J152" s="97"/>
      <c r="K152" s="97"/>
    </row>
    <row r="153" spans="2:11" ht="20.5" customHeight="1" x14ac:dyDescent="0.35">
      <c r="B153" s="353"/>
      <c r="C153" s="153"/>
      <c r="D153" s="153"/>
      <c r="E153" s="153"/>
      <c r="F153" s="153"/>
      <c r="G153" s="153"/>
      <c r="H153" s="539"/>
      <c r="I153" s="539"/>
      <c r="J153" s="97"/>
      <c r="K153" s="97"/>
    </row>
    <row r="154" spans="2:11" ht="20.5" customHeight="1" x14ac:dyDescent="0.35">
      <c r="B154" s="353"/>
      <c r="C154" s="153"/>
      <c r="D154" s="153"/>
      <c r="E154" s="153"/>
      <c r="F154" s="153"/>
      <c r="G154" s="153"/>
      <c r="H154" s="539"/>
      <c r="I154" s="539"/>
      <c r="J154" s="97"/>
      <c r="K154" s="97"/>
    </row>
    <row r="155" spans="2:11" ht="20.5" customHeight="1" x14ac:dyDescent="0.35">
      <c r="B155" s="353"/>
      <c r="C155" s="153"/>
      <c r="D155" s="153"/>
      <c r="E155" s="153"/>
      <c r="F155" s="153"/>
      <c r="G155" s="153"/>
      <c r="H155" s="539"/>
      <c r="I155" s="539"/>
      <c r="J155" s="97"/>
      <c r="K155" s="97"/>
    </row>
    <row r="156" spans="2:11" ht="20.5" customHeight="1" x14ac:dyDescent="0.35">
      <c r="B156" s="353"/>
      <c r="C156" s="153"/>
      <c r="D156" s="153"/>
      <c r="E156" s="153"/>
      <c r="F156" s="153"/>
      <c r="G156" s="153"/>
      <c r="H156" s="539"/>
      <c r="I156" s="539"/>
      <c r="J156" s="97"/>
      <c r="K156" s="97"/>
    </row>
    <row r="157" spans="2:11" ht="20.5" customHeight="1" x14ac:dyDescent="0.35">
      <c r="B157" s="353"/>
      <c r="C157" s="153"/>
      <c r="D157" s="153"/>
      <c r="E157" s="153"/>
      <c r="F157" s="153"/>
      <c r="G157" s="153"/>
      <c r="H157" s="539"/>
      <c r="I157" s="539"/>
      <c r="J157" s="97"/>
      <c r="K157" s="97"/>
    </row>
    <row r="158" spans="2:11" ht="20.5" customHeight="1" x14ac:dyDescent="0.35">
      <c r="B158" s="353"/>
      <c r="C158" s="153"/>
      <c r="D158" s="153"/>
      <c r="E158" s="153"/>
      <c r="F158" s="153"/>
      <c r="G158" s="153"/>
      <c r="H158" s="539"/>
      <c r="I158" s="539"/>
      <c r="J158" s="97"/>
      <c r="K158" s="97"/>
    </row>
    <row r="159" spans="2:11" ht="20.5" customHeight="1" x14ac:dyDescent="0.35">
      <c r="B159" s="353"/>
      <c r="C159" s="153"/>
      <c r="D159" s="153"/>
      <c r="E159" s="153"/>
      <c r="F159" s="153"/>
      <c r="G159" s="153"/>
      <c r="H159" s="539"/>
      <c r="I159" s="539"/>
      <c r="J159" s="97"/>
      <c r="K159" s="97"/>
    </row>
    <row r="160" spans="2:11" ht="20.5" customHeight="1" x14ac:dyDescent="0.35">
      <c r="B160" s="353"/>
      <c r="C160" s="153"/>
      <c r="D160" s="153"/>
      <c r="E160" s="153"/>
      <c r="F160" s="153"/>
      <c r="G160" s="153"/>
      <c r="H160" s="539"/>
      <c r="I160" s="539"/>
      <c r="J160" s="97"/>
      <c r="K160" s="97"/>
    </row>
    <row r="161" spans="2:11" ht="20.5" customHeight="1" x14ac:dyDescent="0.35">
      <c r="B161" s="353"/>
      <c r="C161" s="153"/>
      <c r="D161" s="153"/>
      <c r="E161" s="153"/>
      <c r="F161" s="153"/>
      <c r="G161" s="153"/>
      <c r="H161" s="539"/>
      <c r="I161" s="539"/>
      <c r="J161" s="97"/>
      <c r="K161" s="97"/>
    </row>
    <row r="162" spans="2:11" ht="20.5" customHeight="1" x14ac:dyDescent="0.35">
      <c r="B162" s="353"/>
      <c r="C162" s="153"/>
      <c r="D162" s="153"/>
      <c r="E162" s="153"/>
      <c r="F162" s="153"/>
      <c r="G162" s="153"/>
      <c r="H162" s="539"/>
      <c r="I162" s="539"/>
      <c r="J162" s="97"/>
      <c r="K162" s="97"/>
    </row>
    <row r="163" spans="2:11" ht="20.5" customHeight="1" x14ac:dyDescent="0.35">
      <c r="B163" s="353"/>
      <c r="C163" s="153"/>
      <c r="D163" s="153"/>
      <c r="E163" s="153"/>
      <c r="F163" s="153"/>
      <c r="G163" s="153"/>
      <c r="H163" s="539"/>
      <c r="I163" s="539"/>
      <c r="J163" s="97"/>
      <c r="K163" s="97"/>
    </row>
    <row r="164" spans="2:11" ht="20.5" customHeight="1" x14ac:dyDescent="0.35">
      <c r="B164" s="353"/>
      <c r="C164" s="153"/>
      <c r="D164" s="153"/>
      <c r="E164" s="153"/>
      <c r="F164" s="153"/>
      <c r="G164" s="153"/>
      <c r="H164" s="539"/>
      <c r="I164" s="539"/>
      <c r="J164" s="97"/>
      <c r="K164" s="97"/>
    </row>
    <row r="165" spans="2:11" ht="20.5" customHeight="1" x14ac:dyDescent="0.35">
      <c r="B165" s="353"/>
      <c r="C165" s="153"/>
      <c r="D165" s="153"/>
      <c r="E165" s="153"/>
      <c r="F165" s="153"/>
      <c r="G165" s="153"/>
      <c r="H165" s="539"/>
      <c r="I165" s="539"/>
      <c r="J165" s="97"/>
      <c r="K165" s="97"/>
    </row>
    <row r="166" spans="2:11" ht="20.5" customHeight="1" x14ac:dyDescent="0.35">
      <c r="B166" s="353"/>
      <c r="C166" s="153"/>
      <c r="D166" s="153"/>
      <c r="E166" s="153"/>
      <c r="F166" s="153"/>
      <c r="G166" s="153"/>
      <c r="H166" s="539"/>
      <c r="I166" s="539"/>
      <c r="J166" s="97"/>
      <c r="K166" s="97"/>
    </row>
    <row r="167" spans="2:11" ht="20.5" customHeight="1" x14ac:dyDescent="0.35">
      <c r="B167" s="353"/>
      <c r="C167" s="153"/>
      <c r="D167" s="153"/>
      <c r="E167" s="153"/>
      <c r="F167" s="153"/>
      <c r="G167" s="153"/>
      <c r="H167" s="539"/>
      <c r="I167" s="539"/>
      <c r="J167" s="97"/>
      <c r="K167" s="97"/>
    </row>
    <row r="168" spans="2:11" ht="20.5" customHeight="1" x14ac:dyDescent="0.35">
      <c r="B168" s="353"/>
      <c r="C168" s="153"/>
      <c r="D168" s="153"/>
      <c r="E168" s="153"/>
      <c r="F168" s="153"/>
      <c r="G168" s="153"/>
      <c r="H168" s="539"/>
      <c r="I168" s="539"/>
      <c r="J168" s="97"/>
      <c r="K168" s="97"/>
    </row>
    <row r="169" spans="2:11" ht="20.5" customHeight="1" x14ac:dyDescent="0.35">
      <c r="B169" s="353"/>
      <c r="C169" s="153"/>
      <c r="D169" s="153"/>
      <c r="E169" s="153"/>
      <c r="F169" s="153"/>
      <c r="G169" s="153"/>
      <c r="H169" s="539"/>
      <c r="I169" s="539"/>
      <c r="J169" s="97"/>
      <c r="K169" s="97"/>
    </row>
    <row r="170" spans="2:11" ht="20.5" customHeight="1" x14ac:dyDescent="0.35">
      <c r="B170" s="353"/>
      <c r="C170" s="153"/>
      <c r="D170" s="153"/>
      <c r="E170" s="153"/>
      <c r="F170" s="153"/>
      <c r="G170" s="153"/>
      <c r="H170" s="539"/>
      <c r="I170" s="539"/>
      <c r="J170" s="97"/>
      <c r="K170" s="97"/>
    </row>
    <row r="171" spans="2:11" ht="20.5" customHeight="1" x14ac:dyDescent="0.35">
      <c r="B171" s="353"/>
      <c r="C171" s="153"/>
      <c r="D171" s="153"/>
      <c r="E171" s="153"/>
      <c r="F171" s="153"/>
      <c r="G171" s="153"/>
      <c r="H171" s="539"/>
      <c r="I171" s="539"/>
      <c r="J171" s="97"/>
      <c r="K171" s="97"/>
    </row>
    <row r="172" spans="2:11" ht="20.5" customHeight="1" x14ac:dyDescent="0.35">
      <c r="B172" s="353"/>
      <c r="C172" s="153"/>
      <c r="D172" s="153"/>
      <c r="E172" s="153"/>
      <c r="F172" s="153"/>
      <c r="G172" s="153"/>
      <c r="H172" s="539"/>
      <c r="I172" s="539"/>
      <c r="J172" s="97"/>
      <c r="K172" s="97"/>
    </row>
    <row r="173" spans="2:11" ht="20.5" customHeight="1" x14ac:dyDescent="0.35">
      <c r="B173" s="353"/>
      <c r="C173" s="153"/>
      <c r="D173" s="153"/>
      <c r="E173" s="153"/>
      <c r="F173" s="153"/>
      <c r="G173" s="153"/>
      <c r="H173" s="539"/>
      <c r="I173" s="539"/>
      <c r="J173" s="97"/>
      <c r="K173" s="97"/>
    </row>
    <row r="174" spans="2:11" ht="20.5" customHeight="1" x14ac:dyDescent="0.35">
      <c r="B174" s="353"/>
      <c r="C174" s="153"/>
      <c r="D174" s="153"/>
      <c r="E174" s="153"/>
      <c r="F174" s="153"/>
      <c r="G174" s="153"/>
      <c r="H174" s="539"/>
      <c r="I174" s="539"/>
      <c r="J174" s="97"/>
      <c r="K174" s="97"/>
    </row>
    <row r="175" spans="2:11" ht="20.5" customHeight="1" x14ac:dyDescent="0.35">
      <c r="B175" s="353"/>
      <c r="C175" s="153"/>
      <c r="D175" s="153"/>
      <c r="E175" s="153"/>
      <c r="F175" s="153"/>
      <c r="G175" s="153"/>
      <c r="H175" s="539"/>
      <c r="I175" s="539"/>
      <c r="J175" s="97"/>
      <c r="K175" s="97"/>
    </row>
    <row r="176" spans="2:11" ht="20.5" customHeight="1" x14ac:dyDescent="0.35">
      <c r="B176" s="353"/>
      <c r="C176" s="153"/>
      <c r="D176" s="153"/>
      <c r="E176" s="153"/>
      <c r="F176" s="153"/>
      <c r="G176" s="153"/>
      <c r="H176" s="539"/>
      <c r="I176" s="539"/>
      <c r="J176" s="97"/>
      <c r="K176" s="97"/>
    </row>
    <row r="177" spans="2:11" ht="20.5" customHeight="1" x14ac:dyDescent="0.35">
      <c r="B177" s="353"/>
      <c r="C177" s="153"/>
      <c r="D177" s="153"/>
      <c r="E177" s="153"/>
      <c r="F177" s="153"/>
      <c r="G177" s="153"/>
      <c r="H177" s="539"/>
      <c r="I177" s="539"/>
      <c r="J177" s="97"/>
      <c r="K177" s="97"/>
    </row>
    <row r="178" spans="2:11" ht="20.5" customHeight="1" x14ac:dyDescent="0.35">
      <c r="B178" s="353"/>
      <c r="C178" s="153"/>
      <c r="D178" s="153"/>
      <c r="E178" s="153"/>
      <c r="F178" s="153"/>
      <c r="G178" s="153"/>
      <c r="H178" s="539"/>
      <c r="I178" s="539"/>
      <c r="J178" s="97"/>
      <c r="K178" s="97"/>
    </row>
    <row r="179" spans="2:11" ht="20.5" customHeight="1" x14ac:dyDescent="0.35">
      <c r="B179" s="353"/>
      <c r="C179" s="153"/>
      <c r="D179" s="153"/>
      <c r="E179" s="153"/>
      <c r="F179" s="153"/>
      <c r="G179" s="153"/>
      <c r="H179" s="539"/>
      <c r="I179" s="539"/>
      <c r="J179" s="97"/>
      <c r="K179" s="97"/>
    </row>
    <row r="180" spans="2:11" ht="20.5" customHeight="1" x14ac:dyDescent="0.35">
      <c r="B180" s="353"/>
      <c r="C180" s="153"/>
      <c r="D180" s="153"/>
      <c r="E180" s="153"/>
      <c r="F180" s="153"/>
      <c r="G180" s="153"/>
      <c r="H180" s="539"/>
      <c r="I180" s="539"/>
      <c r="J180" s="97"/>
      <c r="K180" s="97"/>
    </row>
    <row r="181" spans="2:11" ht="20.5" customHeight="1" x14ac:dyDescent="0.35">
      <c r="B181" s="353"/>
      <c r="C181" s="153"/>
      <c r="D181" s="153"/>
      <c r="E181" s="153"/>
      <c r="F181" s="153"/>
      <c r="G181" s="153"/>
      <c r="H181" s="539"/>
      <c r="I181" s="539"/>
      <c r="J181" s="97"/>
      <c r="K181" s="97"/>
    </row>
    <row r="182" spans="2:11" ht="20.5" customHeight="1" x14ac:dyDescent="0.35">
      <c r="B182" s="353"/>
      <c r="C182" s="153"/>
      <c r="D182" s="153"/>
      <c r="E182" s="153"/>
      <c r="F182" s="153"/>
      <c r="G182" s="153"/>
      <c r="H182" s="539"/>
      <c r="I182" s="539"/>
      <c r="J182" s="97"/>
      <c r="K182" s="97"/>
    </row>
    <row r="183" spans="2:11" ht="20.5" customHeight="1" x14ac:dyDescent="0.35">
      <c r="B183" s="353"/>
      <c r="C183" s="153"/>
      <c r="D183" s="153"/>
      <c r="E183" s="153"/>
      <c r="F183" s="153"/>
      <c r="G183" s="153"/>
      <c r="H183" s="539"/>
      <c r="I183" s="539"/>
      <c r="J183" s="97"/>
      <c r="K183" s="97"/>
    </row>
    <row r="184" spans="2:11" ht="20.5" customHeight="1" x14ac:dyDescent="0.35">
      <c r="B184" s="353"/>
      <c r="C184" s="153"/>
      <c r="D184" s="153"/>
      <c r="E184" s="153"/>
      <c r="F184" s="153"/>
      <c r="G184" s="153"/>
      <c r="H184" s="539"/>
      <c r="I184" s="539"/>
      <c r="J184" s="97"/>
      <c r="K184" s="97"/>
    </row>
    <row r="185" spans="2:11" ht="20.5" customHeight="1" x14ac:dyDescent="0.35">
      <c r="B185" s="353"/>
      <c r="C185" s="153"/>
      <c r="D185" s="153"/>
      <c r="E185" s="153"/>
      <c r="F185" s="153"/>
      <c r="G185" s="153"/>
      <c r="H185" s="539"/>
      <c r="I185" s="539"/>
      <c r="J185" s="97"/>
      <c r="K185" s="97"/>
    </row>
    <row r="186" spans="2:11" ht="20.5" customHeight="1" x14ac:dyDescent="0.35">
      <c r="B186" s="353"/>
      <c r="C186" s="153"/>
      <c r="D186" s="153"/>
      <c r="E186" s="153"/>
      <c r="F186" s="153"/>
      <c r="G186" s="153"/>
      <c r="H186" s="539"/>
      <c r="I186" s="539"/>
      <c r="J186" s="97"/>
      <c r="K186" s="97"/>
    </row>
    <row r="187" spans="2:11" ht="20.5" customHeight="1" x14ac:dyDescent="0.35">
      <c r="B187" s="353"/>
      <c r="C187" s="153"/>
      <c r="D187" s="153"/>
      <c r="E187" s="153"/>
      <c r="F187" s="153"/>
      <c r="G187" s="153"/>
      <c r="H187" s="539"/>
      <c r="I187" s="539"/>
      <c r="J187" s="97"/>
      <c r="K187" s="97"/>
    </row>
    <row r="188" spans="2:11" ht="20.5" customHeight="1" x14ac:dyDescent="0.35">
      <c r="B188" s="353"/>
      <c r="C188" s="153"/>
      <c r="D188" s="153"/>
      <c r="E188" s="153"/>
      <c r="F188" s="153"/>
      <c r="G188" s="153"/>
      <c r="H188" s="539"/>
      <c r="I188" s="539"/>
      <c r="J188" s="97"/>
      <c r="K188" s="97"/>
    </row>
    <row r="189" spans="2:11" ht="20.5" customHeight="1" x14ac:dyDescent="0.35">
      <c r="B189" s="353"/>
      <c r="C189" s="153"/>
      <c r="D189" s="153"/>
      <c r="E189" s="153"/>
      <c r="F189" s="153"/>
      <c r="G189" s="153"/>
      <c r="H189" s="539"/>
      <c r="I189" s="539"/>
      <c r="J189" s="97"/>
      <c r="K189" s="97"/>
    </row>
    <row r="190" spans="2:11" ht="20.5" customHeight="1" x14ac:dyDescent="0.35">
      <c r="B190" s="353"/>
      <c r="C190" s="153"/>
      <c r="D190" s="153"/>
      <c r="E190" s="153"/>
      <c r="F190" s="153"/>
      <c r="G190" s="153"/>
      <c r="H190" s="539"/>
      <c r="I190" s="539"/>
      <c r="J190" s="97"/>
      <c r="K190" s="97"/>
    </row>
    <row r="191" spans="2:11" ht="20.5" customHeight="1" x14ac:dyDescent="0.35">
      <c r="B191" s="353"/>
      <c r="C191" s="153"/>
      <c r="D191" s="153"/>
      <c r="E191" s="153"/>
      <c r="F191" s="153"/>
      <c r="G191" s="153"/>
      <c r="H191" s="539"/>
      <c r="I191" s="539"/>
      <c r="J191" s="97"/>
      <c r="K191" s="97"/>
    </row>
    <row r="192" spans="2:11" ht="20.5" customHeight="1" x14ac:dyDescent="0.35">
      <c r="B192" s="353"/>
      <c r="C192" s="153"/>
      <c r="D192" s="153"/>
      <c r="E192" s="153"/>
      <c r="F192" s="153"/>
      <c r="G192" s="153"/>
      <c r="H192" s="539"/>
      <c r="I192" s="539"/>
      <c r="J192" s="97"/>
      <c r="K192" s="97"/>
    </row>
    <row r="193" spans="2:11" ht="20.5" customHeight="1" x14ac:dyDescent="0.35">
      <c r="B193" s="353"/>
      <c r="C193" s="153"/>
      <c r="D193" s="153"/>
      <c r="E193" s="153"/>
      <c r="F193" s="153"/>
      <c r="G193" s="153"/>
      <c r="H193" s="539"/>
      <c r="I193" s="539"/>
      <c r="J193" s="97"/>
      <c r="K193" s="97"/>
    </row>
    <row r="194" spans="2:11" ht="20.5" customHeight="1" x14ac:dyDescent="0.35">
      <c r="B194" s="353"/>
      <c r="C194" s="153"/>
      <c r="D194" s="153"/>
      <c r="E194" s="153"/>
      <c r="F194" s="153"/>
      <c r="G194" s="153"/>
      <c r="H194" s="539"/>
      <c r="I194" s="539"/>
      <c r="J194" s="97"/>
      <c r="K194" s="97"/>
    </row>
    <row r="195" spans="2:11" ht="20.5" customHeight="1" x14ac:dyDescent="0.35">
      <c r="B195" s="353"/>
      <c r="C195" s="153"/>
      <c r="D195" s="153"/>
      <c r="E195" s="153"/>
      <c r="F195" s="153"/>
      <c r="G195" s="153"/>
      <c r="H195" s="539"/>
      <c r="I195" s="539"/>
      <c r="J195" s="97"/>
      <c r="K195" s="97"/>
    </row>
    <row r="196" spans="2:11" ht="20.5" customHeight="1" x14ac:dyDescent="0.35">
      <c r="B196" s="353"/>
      <c r="C196" s="153"/>
      <c r="D196" s="153"/>
      <c r="E196" s="153"/>
      <c r="F196" s="153"/>
      <c r="G196" s="153"/>
      <c r="H196" s="539"/>
      <c r="I196" s="539"/>
      <c r="J196" s="97"/>
      <c r="K196" s="97"/>
    </row>
    <row r="197" spans="2:11" ht="20.5" customHeight="1" x14ac:dyDescent="0.35">
      <c r="B197" s="353"/>
      <c r="C197" s="153"/>
      <c r="D197" s="153"/>
      <c r="E197" s="153"/>
      <c r="F197" s="153"/>
      <c r="G197" s="153"/>
      <c r="H197" s="539"/>
      <c r="I197" s="539"/>
      <c r="J197" s="97"/>
      <c r="K197" s="97"/>
    </row>
    <row r="198" spans="2:11" ht="20.5" customHeight="1" x14ac:dyDescent="0.35">
      <c r="B198" s="353"/>
      <c r="C198" s="153"/>
      <c r="D198" s="153"/>
      <c r="E198" s="153"/>
      <c r="F198" s="153"/>
      <c r="G198" s="153"/>
      <c r="H198" s="539"/>
      <c r="I198" s="539"/>
      <c r="J198" s="97"/>
      <c r="K198" s="97"/>
    </row>
    <row r="199" spans="2:11" ht="20.5" customHeight="1" x14ac:dyDescent="0.35">
      <c r="B199" s="353"/>
      <c r="C199" s="153"/>
      <c r="D199" s="153"/>
      <c r="E199" s="153"/>
      <c r="F199" s="153"/>
      <c r="G199" s="153"/>
      <c r="H199" s="539"/>
      <c r="I199" s="539"/>
      <c r="J199" s="97"/>
      <c r="K199" s="97"/>
    </row>
    <row r="200" spans="2:11" ht="20.5" customHeight="1" x14ac:dyDescent="0.35">
      <c r="B200" s="353"/>
      <c r="C200" s="153"/>
      <c r="D200" s="153"/>
      <c r="E200" s="153"/>
      <c r="F200" s="153"/>
      <c r="G200" s="153"/>
      <c r="H200" s="539"/>
      <c r="I200" s="539"/>
      <c r="J200" s="97"/>
      <c r="K200" s="97"/>
    </row>
    <row r="201" spans="2:11" ht="20.5" customHeight="1" x14ac:dyDescent="0.35">
      <c r="B201" s="353"/>
      <c r="C201" s="153"/>
      <c r="D201" s="153"/>
      <c r="E201" s="153"/>
      <c r="F201" s="153"/>
      <c r="G201" s="153"/>
      <c r="H201" s="539"/>
      <c r="I201" s="539"/>
      <c r="J201" s="97"/>
      <c r="K201" s="97"/>
    </row>
    <row r="202" spans="2:11" ht="20.5" customHeight="1" x14ac:dyDescent="0.35">
      <c r="B202" s="353"/>
      <c r="C202" s="153"/>
      <c r="D202" s="153"/>
      <c r="E202" s="153"/>
      <c r="F202" s="153"/>
      <c r="G202" s="153"/>
      <c r="H202" s="539"/>
      <c r="I202" s="539"/>
      <c r="J202" s="97"/>
      <c r="K202" s="97"/>
    </row>
    <row r="203" spans="2:11" ht="20.5" customHeight="1" x14ac:dyDescent="0.35">
      <c r="B203" s="353"/>
      <c r="C203" s="153"/>
      <c r="D203" s="153"/>
      <c r="E203" s="153"/>
      <c r="F203" s="153"/>
      <c r="G203" s="153"/>
      <c r="H203" s="539"/>
      <c r="I203" s="539"/>
      <c r="J203" s="97"/>
      <c r="K203" s="97"/>
    </row>
    <row r="204" spans="2:11" ht="20.5" customHeight="1" x14ac:dyDescent="0.3"/>
    <row r="205" spans="2:11" ht="20.5" customHeight="1" x14ac:dyDescent="0.3"/>
    <row r="206" spans="2:11" ht="20.5" customHeight="1" x14ac:dyDescent="0.3"/>
    <row r="207" spans="2:11" ht="20.5" customHeight="1" x14ac:dyDescent="0.3"/>
    <row r="208" spans="2:11" ht="20.5" customHeight="1" x14ac:dyDescent="0.3"/>
    <row r="209" ht="20.5" customHeight="1" x14ac:dyDescent="0.3"/>
  </sheetData>
  <mergeCells count="1">
    <mergeCell ref="B3:I3"/>
  </mergeCells>
  <hyperlinks>
    <hyperlink ref="B2" location="Content!A1" display="Разнообразие и инклюзивность" xr:uid="{155D8057-F604-514D-AA53-717701361BE6}"/>
  </hyperlinks>
  <pageMargins left="0.7" right="0.7" top="0.75" bottom="0.75" header="0.3" footer="0.3"/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23D12DB-544A-B447-8F15-842AC5DF2226}">
  <dimension ref="A1:I44"/>
  <sheetViews>
    <sheetView showGridLines="0" tabSelected="1" topLeftCell="A7" zoomScale="55" zoomScaleNormal="55" workbookViewId="0">
      <selection activeCell="H17" sqref="H17"/>
    </sheetView>
  </sheetViews>
  <sheetFormatPr defaultColWidth="8.58203125" defaultRowHeight="15.5" x14ac:dyDescent="0.35"/>
  <cols>
    <col min="1" max="1" width="4.5" style="257" customWidth="1"/>
    <col min="2" max="2" width="75.5" style="353" customWidth="1"/>
    <col min="3" max="3" width="28.5" style="148" customWidth="1"/>
    <col min="4" max="9" width="25.5" style="153" customWidth="1"/>
    <col min="10" max="16384" width="8.58203125" style="96"/>
  </cols>
  <sheetData>
    <row r="1" spans="1:9" s="257" customFormat="1" ht="78" customHeight="1" x14ac:dyDescent="0.35">
      <c r="A1" s="259">
        <v>1</v>
      </c>
      <c r="B1" s="388">
        <v>2</v>
      </c>
      <c r="C1" s="388">
        <v>3</v>
      </c>
      <c r="D1" s="259">
        <v>4</v>
      </c>
      <c r="E1" s="259">
        <v>5</v>
      </c>
      <c r="F1" s="259">
        <v>6</v>
      </c>
      <c r="G1" s="259">
        <v>7</v>
      </c>
      <c r="H1" s="259">
        <v>7</v>
      </c>
      <c r="I1" s="259">
        <v>7</v>
      </c>
    </row>
    <row r="2" spans="1:9" ht="18.5" x14ac:dyDescent="0.35">
      <c r="A2" s="2" t="s">
        <v>996</v>
      </c>
      <c r="B2" s="13" t="s">
        <v>997</v>
      </c>
      <c r="C2" s="389"/>
      <c r="D2" s="261"/>
      <c r="E2" s="261"/>
      <c r="F2" s="261"/>
      <c r="G2" s="261"/>
      <c r="H2" s="261"/>
      <c r="I2" s="261"/>
    </row>
    <row r="3" spans="1:9" ht="54" customHeight="1" x14ac:dyDescent="0.35">
      <c r="A3" s="2" t="s">
        <v>998</v>
      </c>
      <c r="B3" s="656" t="s">
        <v>999</v>
      </c>
      <c r="C3" s="656"/>
      <c r="D3" s="656"/>
      <c r="E3" s="656"/>
      <c r="F3" s="656"/>
      <c r="G3" s="656"/>
      <c r="H3" s="656"/>
      <c r="I3" s="96"/>
    </row>
    <row r="4" spans="1:9" s="266" customFormat="1" x14ac:dyDescent="0.35">
      <c r="A4" s="2" t="s">
        <v>1000</v>
      </c>
      <c r="B4" s="390" t="s">
        <v>1001</v>
      </c>
      <c r="C4" s="312" t="s">
        <v>230</v>
      </c>
      <c r="D4" s="312">
        <v>2020</v>
      </c>
      <c r="E4" s="312">
        <v>2021</v>
      </c>
      <c r="F4" s="312">
        <v>2022</v>
      </c>
      <c r="G4" s="312">
        <v>2023</v>
      </c>
      <c r="H4" s="312">
        <v>2024</v>
      </c>
      <c r="I4" s="312">
        <v>2025</v>
      </c>
    </row>
    <row r="5" spans="1:9" s="266" customFormat="1" ht="31" x14ac:dyDescent="0.35">
      <c r="A5" s="2" t="s">
        <v>1002</v>
      </c>
      <c r="B5" s="57" t="s">
        <v>1003</v>
      </c>
      <c r="C5" s="391">
        <v>0</v>
      </c>
      <c r="D5" s="391"/>
      <c r="E5" s="391"/>
      <c r="F5" s="391"/>
      <c r="G5" s="391"/>
      <c r="H5" s="391"/>
      <c r="I5" s="391"/>
    </row>
    <row r="6" spans="1:9" ht="28" x14ac:dyDescent="0.35">
      <c r="A6" s="2" t="s">
        <v>1004</v>
      </c>
      <c r="B6" s="369" t="s">
        <v>1005</v>
      </c>
      <c r="C6" s="73" t="s">
        <v>161</v>
      </c>
      <c r="D6" s="245">
        <v>269616</v>
      </c>
      <c r="E6" s="245">
        <v>258823</v>
      </c>
      <c r="F6" s="245">
        <v>261361</v>
      </c>
      <c r="G6" s="245">
        <v>267276</v>
      </c>
      <c r="H6" s="251">
        <v>263942</v>
      </c>
      <c r="I6" s="492">
        <v>258330</v>
      </c>
    </row>
    <row r="7" spans="1:9" ht="42" x14ac:dyDescent="0.35">
      <c r="A7" s="2" t="s">
        <v>1006</v>
      </c>
      <c r="B7" s="369" t="s">
        <v>1007</v>
      </c>
      <c r="C7" s="73" t="s">
        <v>161</v>
      </c>
      <c r="D7" s="245">
        <v>120696</v>
      </c>
      <c r="E7" s="245">
        <v>123827</v>
      </c>
      <c r="F7" s="245">
        <v>135423</v>
      </c>
      <c r="G7" s="245">
        <v>150623</v>
      </c>
      <c r="H7" s="251">
        <v>263266</v>
      </c>
      <c r="I7" s="492">
        <v>258218</v>
      </c>
    </row>
    <row r="8" spans="1:9" ht="28" x14ac:dyDescent="0.35">
      <c r="A8" s="2" t="s">
        <v>1008</v>
      </c>
      <c r="B8" s="370" t="s">
        <v>1009</v>
      </c>
      <c r="C8" s="392" t="s">
        <v>204</v>
      </c>
      <c r="D8" s="393">
        <v>33</v>
      </c>
      <c r="E8" s="393">
        <v>40</v>
      </c>
      <c r="F8" s="393">
        <v>69</v>
      </c>
      <c r="G8" s="393">
        <v>78</v>
      </c>
      <c r="H8" s="255">
        <v>81</v>
      </c>
      <c r="I8" s="491">
        <v>75</v>
      </c>
    </row>
    <row r="9" spans="1:9" x14ac:dyDescent="0.35">
      <c r="A9" s="2" t="s">
        <v>1010</v>
      </c>
      <c r="B9" s="308"/>
      <c r="C9" s="309"/>
      <c r="D9" s="394"/>
      <c r="E9" s="394"/>
      <c r="F9" s="394"/>
      <c r="G9" s="394"/>
      <c r="H9" s="394"/>
      <c r="I9" s="394"/>
    </row>
    <row r="10" spans="1:9" x14ac:dyDescent="0.35">
      <c r="A10" s="2" t="s">
        <v>1011</v>
      </c>
      <c r="B10" s="390" t="s">
        <v>1012</v>
      </c>
      <c r="C10" s="312" t="s">
        <v>230</v>
      </c>
      <c r="D10" s="312">
        <v>2020</v>
      </c>
      <c r="E10" s="237">
        <v>2021</v>
      </c>
      <c r="F10" s="237">
        <v>2022</v>
      </c>
      <c r="G10" s="237">
        <v>2023</v>
      </c>
      <c r="H10" s="312">
        <v>2024</v>
      </c>
      <c r="I10" s="312">
        <v>2025</v>
      </c>
    </row>
    <row r="11" spans="1:9" ht="31" x14ac:dyDescent="0.35">
      <c r="A11" s="2" t="s">
        <v>1013</v>
      </c>
      <c r="B11" s="57" t="s">
        <v>1014</v>
      </c>
      <c r="C11" s="391">
        <v>0</v>
      </c>
      <c r="D11" s="391"/>
      <c r="E11" s="395"/>
      <c r="F11" s="395"/>
      <c r="G11" s="395"/>
      <c r="H11" s="513"/>
      <c r="I11" s="513"/>
    </row>
    <row r="12" spans="1:9" ht="28" x14ac:dyDescent="0.35">
      <c r="A12" s="2" t="s">
        <v>1015</v>
      </c>
      <c r="B12" s="369" t="s">
        <v>1016</v>
      </c>
      <c r="C12" s="73" t="s">
        <v>161</v>
      </c>
      <c r="D12" s="290">
        <v>122</v>
      </c>
      <c r="E12" s="396">
        <v>133</v>
      </c>
      <c r="F12" s="396">
        <v>111</v>
      </c>
      <c r="G12" s="396">
        <v>120</v>
      </c>
      <c r="H12" s="250">
        <v>94</v>
      </c>
      <c r="I12" s="490">
        <v>71</v>
      </c>
    </row>
    <row r="13" spans="1:9" ht="28.5" customHeight="1" x14ac:dyDescent="0.35">
      <c r="A13" s="2" t="s">
        <v>1017</v>
      </c>
      <c r="B13" s="369" t="s">
        <v>1018</v>
      </c>
      <c r="C13" s="73" t="s">
        <v>161</v>
      </c>
      <c r="D13" s="290">
        <v>11</v>
      </c>
      <c r="E13" s="290">
        <v>14</v>
      </c>
      <c r="F13" s="290">
        <v>12</v>
      </c>
      <c r="G13" s="290">
        <v>11</v>
      </c>
      <c r="H13" s="250">
        <v>12</v>
      </c>
      <c r="I13" s="490">
        <v>16</v>
      </c>
    </row>
    <row r="14" spans="1:9" x14ac:dyDescent="0.35">
      <c r="A14" s="2" t="s">
        <v>1019</v>
      </c>
      <c r="B14" s="370" t="s">
        <v>1020</v>
      </c>
      <c r="C14" s="82" t="s">
        <v>161</v>
      </c>
      <c r="D14" s="94" t="s">
        <v>371</v>
      </c>
      <c r="E14" s="94" t="s">
        <v>371</v>
      </c>
      <c r="F14" s="94">
        <v>54</v>
      </c>
      <c r="G14" s="94">
        <v>48</v>
      </c>
      <c r="H14" s="255">
        <v>47</v>
      </c>
      <c r="I14" s="491">
        <v>40</v>
      </c>
    </row>
    <row r="15" spans="1:9" ht="28" x14ac:dyDescent="0.35">
      <c r="A15" s="2" t="s">
        <v>1021</v>
      </c>
      <c r="B15" s="369" t="s">
        <v>1022</v>
      </c>
      <c r="C15" s="397" t="s">
        <v>1023</v>
      </c>
      <c r="D15" s="290">
        <v>0.24</v>
      </c>
      <c r="E15" s="290">
        <v>0.24</v>
      </c>
      <c r="F15" s="290">
        <v>0.24</v>
      </c>
      <c r="G15" s="290">
        <v>0.26</v>
      </c>
      <c r="H15" s="596">
        <v>0.21</v>
      </c>
      <c r="I15" s="558">
        <v>0.15315447631921233</v>
      </c>
    </row>
    <row r="16" spans="1:9" x14ac:dyDescent="0.35">
      <c r="A16" s="2" t="s">
        <v>1024</v>
      </c>
      <c r="B16" s="369" t="s">
        <v>1025</v>
      </c>
      <c r="C16" s="397" t="s">
        <v>1023</v>
      </c>
      <c r="D16" s="290">
        <v>0.02</v>
      </c>
      <c r="E16" s="290">
        <v>0.03</v>
      </c>
      <c r="F16" s="290">
        <v>0.03</v>
      </c>
      <c r="G16" s="290">
        <v>0.02</v>
      </c>
      <c r="H16" s="250">
        <v>0.03</v>
      </c>
      <c r="I16" s="558">
        <v>3.4513684804329536E-2</v>
      </c>
    </row>
    <row r="17" spans="1:9" x14ac:dyDescent="0.35">
      <c r="A17" s="2" t="s">
        <v>1026</v>
      </c>
      <c r="B17" s="369" t="s">
        <v>1027</v>
      </c>
      <c r="C17" s="397" t="s">
        <v>1023</v>
      </c>
      <c r="D17" s="398" t="s">
        <v>371</v>
      </c>
      <c r="E17" s="398" t="s">
        <v>371</v>
      </c>
      <c r="F17" s="398">
        <v>0.11888279052218048</v>
      </c>
      <c r="G17" s="398">
        <v>0.10442332297811242</v>
      </c>
      <c r="H17" s="596">
        <v>0.11</v>
      </c>
      <c r="I17" s="488">
        <v>8.8441317311094433E-2</v>
      </c>
    </row>
    <row r="18" spans="1:9" ht="28" x14ac:dyDescent="0.35">
      <c r="A18" s="2" t="s">
        <v>1028</v>
      </c>
      <c r="B18" s="369" t="s">
        <v>207</v>
      </c>
      <c r="C18" s="397" t="s">
        <v>1023</v>
      </c>
      <c r="D18" s="398">
        <v>0.24</v>
      </c>
      <c r="E18" s="398">
        <v>0.22</v>
      </c>
      <c r="F18" s="398">
        <v>0.16</v>
      </c>
      <c r="G18" s="398">
        <v>0.14000000000000001</v>
      </c>
      <c r="H18" s="374">
        <v>0.13</v>
      </c>
      <c r="I18" s="516">
        <v>0.12</v>
      </c>
    </row>
    <row r="19" spans="1:9" x14ac:dyDescent="0.35">
      <c r="A19" s="2" t="s">
        <v>1029</v>
      </c>
      <c r="B19" s="370" t="s">
        <v>1030</v>
      </c>
      <c r="C19" s="392" t="s">
        <v>1031</v>
      </c>
      <c r="D19" s="393">
        <v>489865338.80000001</v>
      </c>
      <c r="E19" s="393">
        <v>462456158.5</v>
      </c>
      <c r="F19" s="393">
        <v>454228907</v>
      </c>
      <c r="G19" s="393">
        <v>459667425.16000003</v>
      </c>
      <c r="H19" s="253">
        <v>464406146</v>
      </c>
      <c r="I19" s="484">
        <v>463584230</v>
      </c>
    </row>
    <row r="20" spans="1:9" ht="16" customHeight="1" x14ac:dyDescent="0.35">
      <c r="A20" s="2" t="s">
        <v>1032</v>
      </c>
      <c r="B20" s="665" t="s">
        <v>1033</v>
      </c>
      <c r="C20" s="665">
        <v>0</v>
      </c>
      <c r="D20" s="665">
        <v>0</v>
      </c>
      <c r="E20" s="665">
        <v>0</v>
      </c>
      <c r="F20" s="665">
        <v>0</v>
      </c>
      <c r="G20" s="665">
        <v>0</v>
      </c>
      <c r="H20" s="399"/>
      <c r="I20" s="399"/>
    </row>
    <row r="21" spans="1:9" x14ac:dyDescent="0.35">
      <c r="A21" s="2" t="s">
        <v>1034</v>
      </c>
      <c r="B21" s="400"/>
      <c r="D21" s="401"/>
      <c r="E21" s="401"/>
      <c r="F21" s="401"/>
      <c r="G21" s="401"/>
      <c r="H21" s="401"/>
      <c r="I21" s="401"/>
    </row>
    <row r="22" spans="1:9" x14ac:dyDescent="0.35">
      <c r="A22" s="2" t="s">
        <v>1035</v>
      </c>
      <c r="B22" s="311" t="s">
        <v>1036</v>
      </c>
      <c r="C22" s="237" t="s">
        <v>230</v>
      </c>
      <c r="D22" s="237">
        <v>2020</v>
      </c>
      <c r="E22" s="237">
        <v>2021</v>
      </c>
      <c r="F22" s="237">
        <v>2022</v>
      </c>
      <c r="G22" s="237">
        <v>2023</v>
      </c>
      <c r="H22" s="312">
        <v>2024</v>
      </c>
      <c r="I22" s="312">
        <v>2025</v>
      </c>
    </row>
    <row r="23" spans="1:9" x14ac:dyDescent="0.35">
      <c r="A23" s="2" t="s">
        <v>1037</v>
      </c>
      <c r="B23" s="402" t="s">
        <v>1038</v>
      </c>
      <c r="C23" s="403" t="s">
        <v>204</v>
      </c>
      <c r="D23" s="404">
        <v>68</v>
      </c>
      <c r="E23" s="404">
        <v>79</v>
      </c>
      <c r="F23" s="404">
        <v>68</v>
      </c>
      <c r="G23" s="404">
        <v>82</v>
      </c>
      <c r="H23" s="404">
        <v>71</v>
      </c>
      <c r="I23" s="514">
        <v>84</v>
      </c>
    </row>
    <row r="24" spans="1:9" x14ac:dyDescent="0.35">
      <c r="A24" s="2" t="s">
        <v>1039</v>
      </c>
      <c r="B24" s="370" t="s">
        <v>1040</v>
      </c>
      <c r="C24" s="392" t="s">
        <v>1023</v>
      </c>
      <c r="D24" s="405">
        <v>0.04</v>
      </c>
      <c r="E24" s="405">
        <v>7.0000000000000007E-2</v>
      </c>
      <c r="F24" s="405">
        <v>7.0000000000000007E-2</v>
      </c>
      <c r="G24" s="405">
        <v>0.25</v>
      </c>
      <c r="H24" s="405">
        <v>0.06</v>
      </c>
      <c r="I24" s="515">
        <v>0.27</v>
      </c>
    </row>
    <row r="25" spans="1:9" x14ac:dyDescent="0.35">
      <c r="A25" s="2" t="s">
        <v>1041</v>
      </c>
      <c r="B25" s="400"/>
      <c r="D25" s="401"/>
      <c r="E25" s="401"/>
      <c r="F25" s="401"/>
      <c r="G25" s="401"/>
      <c r="H25" s="401"/>
      <c r="I25" s="401"/>
    </row>
    <row r="26" spans="1:9" x14ac:dyDescent="0.35">
      <c r="A26" s="2" t="s">
        <v>1042</v>
      </c>
      <c r="B26" s="311" t="s">
        <v>1043</v>
      </c>
      <c r="C26" s="237" t="s">
        <v>230</v>
      </c>
      <c r="D26" s="237">
        <v>2020</v>
      </c>
      <c r="E26" s="237">
        <v>2021</v>
      </c>
      <c r="F26" s="237">
        <v>2022</v>
      </c>
      <c r="G26" s="237">
        <v>2023</v>
      </c>
      <c r="H26" s="312">
        <v>2024</v>
      </c>
      <c r="I26" s="312">
        <v>2025</v>
      </c>
    </row>
    <row r="27" spans="1:9" ht="28" x14ac:dyDescent="0.35">
      <c r="A27" s="2" t="s">
        <v>1044</v>
      </c>
      <c r="B27" s="402" t="s">
        <v>1045</v>
      </c>
      <c r="C27" s="73" t="s">
        <v>161</v>
      </c>
      <c r="D27" s="90" t="s">
        <v>371</v>
      </c>
      <c r="E27" s="91">
        <v>53</v>
      </c>
      <c r="F27" s="91">
        <v>27</v>
      </c>
      <c r="G27" s="91">
        <v>45</v>
      </c>
      <c r="H27" s="250">
        <v>30</v>
      </c>
      <c r="I27" s="490">
        <v>23</v>
      </c>
    </row>
    <row r="28" spans="1:9" x14ac:dyDescent="0.35">
      <c r="A28" s="2" t="s">
        <v>1046</v>
      </c>
      <c r="B28" s="369" t="s">
        <v>1047</v>
      </c>
      <c r="C28" s="73" t="s">
        <v>161</v>
      </c>
      <c r="D28" s="245" t="s">
        <v>371</v>
      </c>
      <c r="E28" s="245">
        <v>108501</v>
      </c>
      <c r="F28" s="245">
        <v>23958</v>
      </c>
      <c r="G28" s="245">
        <v>12441</v>
      </c>
      <c r="H28" s="251">
        <v>12473</v>
      </c>
      <c r="I28" s="492">
        <v>30300</v>
      </c>
    </row>
    <row r="29" spans="1:9" ht="28" x14ac:dyDescent="0.35">
      <c r="A29" s="2" t="s">
        <v>1048</v>
      </c>
      <c r="B29" s="370" t="s">
        <v>1049</v>
      </c>
      <c r="C29" s="82" t="s">
        <v>161</v>
      </c>
      <c r="D29" s="393" t="s">
        <v>371</v>
      </c>
      <c r="E29" s="393">
        <v>193026</v>
      </c>
      <c r="F29" s="393">
        <v>201463</v>
      </c>
      <c r="G29" s="393">
        <v>150537</v>
      </c>
      <c r="H29" s="253">
        <v>171109</v>
      </c>
      <c r="I29" s="484">
        <v>214963</v>
      </c>
    </row>
    <row r="30" spans="1:9" x14ac:dyDescent="0.35">
      <c r="A30" s="2" t="s">
        <v>1050</v>
      </c>
      <c r="B30" s="308"/>
      <c r="C30" s="309"/>
      <c r="D30" s="394"/>
      <c r="E30" s="394"/>
      <c r="F30" s="394"/>
      <c r="G30" s="394"/>
      <c r="H30" s="394"/>
      <c r="I30" s="394"/>
    </row>
    <row r="31" spans="1:9" x14ac:dyDescent="0.35">
      <c r="A31" s="2" t="s">
        <v>1051</v>
      </c>
      <c r="B31" s="311" t="s">
        <v>1052</v>
      </c>
      <c r="C31" s="237" t="s">
        <v>230</v>
      </c>
      <c r="D31" s="237">
        <v>2020</v>
      </c>
      <c r="E31" s="237">
        <v>2021</v>
      </c>
      <c r="F31" s="237">
        <v>2022</v>
      </c>
      <c r="G31" s="237">
        <v>2023</v>
      </c>
      <c r="H31" s="312">
        <v>2024</v>
      </c>
      <c r="I31" s="312">
        <v>2025</v>
      </c>
    </row>
    <row r="32" spans="1:9" x14ac:dyDescent="0.35">
      <c r="A32" s="2" t="s">
        <v>1053</v>
      </c>
      <c r="B32" s="402" t="s">
        <v>1054</v>
      </c>
      <c r="C32" s="403" t="s">
        <v>204</v>
      </c>
      <c r="D32" s="406">
        <v>90</v>
      </c>
      <c r="E32" s="406">
        <v>103</v>
      </c>
      <c r="F32" s="406">
        <v>106</v>
      </c>
      <c r="G32" s="406">
        <v>93</v>
      </c>
      <c r="H32" s="250">
        <v>62</v>
      </c>
      <c r="I32" s="490">
        <v>23</v>
      </c>
    </row>
    <row r="33" spans="1:9" x14ac:dyDescent="0.35">
      <c r="A33" s="2" t="s">
        <v>1055</v>
      </c>
      <c r="B33" s="369" t="s">
        <v>1056</v>
      </c>
      <c r="C33" s="397" t="s">
        <v>204</v>
      </c>
      <c r="D33" s="245">
        <v>5</v>
      </c>
      <c r="E33" s="245">
        <v>13</v>
      </c>
      <c r="F33" s="245">
        <v>7</v>
      </c>
      <c r="G33" s="245" t="s">
        <v>371</v>
      </c>
      <c r="H33" s="250" t="s">
        <v>371</v>
      </c>
      <c r="I33" s="490">
        <v>4</v>
      </c>
    </row>
    <row r="34" spans="1:9" x14ac:dyDescent="0.35">
      <c r="A34" s="2" t="s">
        <v>1057</v>
      </c>
      <c r="B34" s="407" t="s">
        <v>1058</v>
      </c>
      <c r="C34" s="408" t="s">
        <v>161</v>
      </c>
      <c r="D34" s="409">
        <v>327</v>
      </c>
      <c r="E34" s="409">
        <v>284</v>
      </c>
      <c r="F34" s="409">
        <v>334</v>
      </c>
      <c r="G34" s="409">
        <v>1013</v>
      </c>
      <c r="H34" s="255">
        <v>723</v>
      </c>
      <c r="I34" s="491">
        <v>175</v>
      </c>
    </row>
    <row r="35" spans="1:9" x14ac:dyDescent="0.35">
      <c r="A35" s="2" t="s">
        <v>1059</v>
      </c>
      <c r="B35" s="369"/>
      <c r="C35" s="397"/>
      <c r="D35" s="245"/>
      <c r="E35" s="245"/>
      <c r="F35" s="245"/>
      <c r="G35" s="245"/>
      <c r="H35" s="245"/>
      <c r="I35" s="245"/>
    </row>
    <row r="36" spans="1:9" x14ac:dyDescent="0.35">
      <c r="A36" s="2" t="s">
        <v>1060</v>
      </c>
      <c r="B36" s="414" t="s">
        <v>1061</v>
      </c>
      <c r="C36" s="414"/>
      <c r="D36" s="414"/>
      <c r="E36" s="414"/>
      <c r="F36" s="414"/>
      <c r="G36" s="414"/>
      <c r="H36" s="410"/>
      <c r="I36" s="410"/>
    </row>
    <row r="37" spans="1:9" x14ac:dyDescent="0.35">
      <c r="A37" s="2" t="s">
        <v>1062</v>
      </c>
      <c r="B37" s="308"/>
      <c r="C37" s="309"/>
      <c r="D37" s="394"/>
      <c r="E37" s="394"/>
      <c r="F37" s="394"/>
      <c r="G37" s="394"/>
      <c r="H37" s="394"/>
      <c r="I37" s="394"/>
    </row>
    <row r="38" spans="1:9" x14ac:dyDescent="0.35">
      <c r="A38" s="2" t="s">
        <v>1063</v>
      </c>
      <c r="B38" s="311" t="s">
        <v>1064</v>
      </c>
      <c r="C38" s="237" t="s">
        <v>230</v>
      </c>
      <c r="D38" s="237">
        <v>2020</v>
      </c>
      <c r="E38" s="237">
        <v>2021</v>
      </c>
      <c r="F38" s="237">
        <v>2022</v>
      </c>
      <c r="G38" s="237">
        <v>2023</v>
      </c>
      <c r="H38" s="312">
        <v>2024</v>
      </c>
      <c r="I38" s="312">
        <v>2025</v>
      </c>
    </row>
    <row r="39" spans="1:9" ht="46.5" x14ac:dyDescent="0.35">
      <c r="A39" s="2" t="s">
        <v>1065</v>
      </c>
      <c r="B39" s="411" t="s">
        <v>1066</v>
      </c>
      <c r="C39" s="382" t="s">
        <v>211</v>
      </c>
      <c r="D39" s="412">
        <v>122.4</v>
      </c>
      <c r="E39" s="412">
        <v>99.8</v>
      </c>
      <c r="F39" s="412">
        <v>124.96865138347999</v>
      </c>
      <c r="G39" s="412">
        <v>108.74848472422001</v>
      </c>
      <c r="H39" s="585">
        <v>118.95</v>
      </c>
      <c r="I39" s="586">
        <v>188.57332421498572</v>
      </c>
    </row>
    <row r="40" spans="1:9" x14ac:dyDescent="0.35">
      <c r="A40" s="2" t="s">
        <v>1067</v>
      </c>
      <c r="B40" s="369" t="s">
        <v>1068</v>
      </c>
      <c r="C40" s="397" t="s">
        <v>211</v>
      </c>
      <c r="D40" s="76">
        <v>19.899999999999999</v>
      </c>
      <c r="E40" s="76">
        <v>22.5</v>
      </c>
      <c r="F40" s="76">
        <v>24.561075045699997</v>
      </c>
      <c r="G40" s="76">
        <v>31.685673781519995</v>
      </c>
      <c r="H40" s="584">
        <v>27.83</v>
      </c>
      <c r="I40" s="488">
        <v>31.781476600828569</v>
      </c>
    </row>
    <row r="41" spans="1:9" x14ac:dyDescent="0.35">
      <c r="A41" s="2" t="s">
        <v>1069</v>
      </c>
      <c r="B41" s="369" t="s">
        <v>1070</v>
      </c>
      <c r="C41" s="397" t="s">
        <v>211</v>
      </c>
      <c r="D41" s="76">
        <v>8.6</v>
      </c>
      <c r="E41" s="76">
        <v>10.199999999999999</v>
      </c>
      <c r="F41" s="76">
        <v>14.559927529599999</v>
      </c>
      <c r="G41" s="76">
        <v>14.122579866060002</v>
      </c>
      <c r="H41" s="584">
        <v>12.46</v>
      </c>
      <c r="I41" s="488">
        <v>16.812881818014283</v>
      </c>
    </row>
    <row r="42" spans="1:9" x14ac:dyDescent="0.35">
      <c r="A42" s="2" t="s">
        <v>1071</v>
      </c>
      <c r="B42" s="369" t="s">
        <v>1072</v>
      </c>
      <c r="C42" s="397" t="s">
        <v>211</v>
      </c>
      <c r="D42" s="76">
        <v>88.4</v>
      </c>
      <c r="E42" s="76">
        <v>60.8</v>
      </c>
      <c r="F42" s="76">
        <v>81.088884535299997</v>
      </c>
      <c r="G42" s="76">
        <v>52.947169166899997</v>
      </c>
      <c r="H42" s="584">
        <v>68.55</v>
      </c>
      <c r="I42" s="488">
        <v>63.445397773142851</v>
      </c>
    </row>
    <row r="43" spans="1:9" x14ac:dyDescent="0.35">
      <c r="A43" s="2" t="s">
        <v>1073</v>
      </c>
      <c r="B43" s="369" t="s">
        <v>11</v>
      </c>
      <c r="C43" s="397" t="s">
        <v>211</v>
      </c>
      <c r="D43" s="76">
        <v>1.9</v>
      </c>
      <c r="E43" s="76">
        <v>2.4</v>
      </c>
      <c r="F43" s="76">
        <v>1.81854176778</v>
      </c>
      <c r="G43" s="76">
        <v>2.0747225935800002</v>
      </c>
      <c r="H43" s="584">
        <v>3.07</v>
      </c>
      <c r="I43" s="488">
        <v>66.520462350000003</v>
      </c>
    </row>
    <row r="44" spans="1:9" x14ac:dyDescent="0.35">
      <c r="A44" s="2" t="s">
        <v>1074</v>
      </c>
      <c r="B44" s="407" t="s">
        <v>615</v>
      </c>
      <c r="C44" s="392" t="s">
        <v>211</v>
      </c>
      <c r="D44" s="413">
        <v>3.3</v>
      </c>
      <c r="E44" s="413">
        <v>3.6</v>
      </c>
      <c r="F44" s="413">
        <v>2.9402225050999999</v>
      </c>
      <c r="G44" s="413">
        <v>7.91833931616</v>
      </c>
      <c r="H44" s="583">
        <v>7.04</v>
      </c>
      <c r="I44" s="489">
        <v>10.013105673</v>
      </c>
    </row>
  </sheetData>
  <mergeCells count="2">
    <mergeCell ref="B3:H3"/>
    <mergeCell ref="B20:G20"/>
  </mergeCells>
  <hyperlinks>
    <hyperlink ref="B2" location="Content!A1" display="Охрана труда и производственная безопасность" xr:uid="{8DDF51C5-453D-364A-9A6B-222A33F1F6EA}"/>
  </hyperlinks>
  <pageMargins left="0.7" right="0.7" top="0.75" bottom="0.75" header="0.3" footer="0.3"/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CBD1DC4-EC00-AF4B-A5EF-03171307C732}">
  <sheetPr>
    <tabColor rgb="FF002060"/>
  </sheetPr>
  <dimension ref="A1"/>
  <sheetViews>
    <sheetView zoomScale="59" workbookViewId="0"/>
  </sheetViews>
  <sheetFormatPr defaultColWidth="10.58203125" defaultRowHeight="16" x14ac:dyDescent="0.4"/>
  <sheetData/>
  <pageMargins left="0.7" right="0.7" top="0.75" bottom="0.75" header="0.3" footer="0.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85672D0-3EF1-1849-88E5-1836CA968582}">
  <dimension ref="A1:I66"/>
  <sheetViews>
    <sheetView showGridLines="0" topLeftCell="G7" zoomScale="79" zoomScaleNormal="60" workbookViewId="0">
      <selection activeCell="I23" sqref="I23"/>
    </sheetView>
  </sheetViews>
  <sheetFormatPr defaultColWidth="8.58203125" defaultRowHeight="15.5" x14ac:dyDescent="0.35"/>
  <cols>
    <col min="1" max="1" width="4.83203125" style="257" customWidth="1"/>
    <col min="2" max="2" width="75.5" style="96" customWidth="1"/>
    <col min="3" max="3" width="28.5" style="153" customWidth="1"/>
    <col min="4" max="9" width="25.5" style="153" customWidth="1"/>
    <col min="10" max="16384" width="8.58203125" style="96"/>
  </cols>
  <sheetData>
    <row r="1" spans="1:9" s="257" customFormat="1" ht="69" customHeight="1" x14ac:dyDescent="0.35">
      <c r="A1" s="259">
        <v>1</v>
      </c>
      <c r="B1" s="259">
        <v>2</v>
      </c>
      <c r="C1" s="259">
        <v>3</v>
      </c>
      <c r="D1" s="259">
        <v>4</v>
      </c>
      <c r="E1" s="259">
        <v>5</v>
      </c>
      <c r="F1" s="259">
        <v>6</v>
      </c>
      <c r="G1" s="259">
        <v>7</v>
      </c>
      <c r="H1" s="259">
        <v>7</v>
      </c>
      <c r="I1" s="259">
        <v>7</v>
      </c>
    </row>
    <row r="2" spans="1:9" ht="18.5" x14ac:dyDescent="0.35">
      <c r="A2" s="2" t="s">
        <v>961</v>
      </c>
      <c r="B2" s="13" t="s">
        <v>11</v>
      </c>
      <c r="C2" s="260"/>
      <c r="D2" s="261"/>
      <c r="E2" s="261"/>
      <c r="F2" s="261"/>
      <c r="G2" s="261"/>
      <c r="H2" s="261"/>
      <c r="I2" s="261"/>
    </row>
    <row r="3" spans="1:9" ht="36.65" customHeight="1" x14ac:dyDescent="0.35">
      <c r="A3" s="2" t="s">
        <v>962</v>
      </c>
      <c r="B3" s="657" t="s">
        <v>963</v>
      </c>
      <c r="C3" s="657"/>
      <c r="D3" s="657"/>
      <c r="E3" s="657"/>
      <c r="F3" s="657"/>
      <c r="G3" s="657"/>
      <c r="H3" s="657"/>
      <c r="I3" s="657"/>
    </row>
    <row r="4" spans="1:9" s="266" customFormat="1" x14ac:dyDescent="0.35">
      <c r="A4" s="2" t="s">
        <v>964</v>
      </c>
      <c r="B4" s="311" t="s">
        <v>965</v>
      </c>
      <c r="C4" s="237" t="s">
        <v>230</v>
      </c>
      <c r="D4" s="237">
        <v>2020</v>
      </c>
      <c r="E4" s="237">
        <v>2021</v>
      </c>
      <c r="F4" s="237">
        <v>2022</v>
      </c>
      <c r="G4" s="237">
        <v>2023</v>
      </c>
      <c r="H4" s="312">
        <v>2024</v>
      </c>
      <c r="I4" s="312">
        <v>2025</v>
      </c>
    </row>
    <row r="5" spans="1:9" x14ac:dyDescent="0.35">
      <c r="A5" s="2" t="s">
        <v>966</v>
      </c>
      <c r="B5" s="378" t="s">
        <v>967</v>
      </c>
      <c r="C5" s="240" t="s">
        <v>968</v>
      </c>
      <c r="D5" s="379">
        <v>7201790</v>
      </c>
      <c r="E5" s="379">
        <v>6115097</v>
      </c>
      <c r="F5" s="379">
        <v>11809889</v>
      </c>
      <c r="G5" s="379">
        <v>6157802</v>
      </c>
      <c r="H5" s="379">
        <v>6792124</v>
      </c>
      <c r="I5" s="615">
        <v>7251608.799999998</v>
      </c>
    </row>
    <row r="6" spans="1:9" x14ac:dyDescent="0.35">
      <c r="A6" s="2" t="s">
        <v>969</v>
      </c>
      <c r="B6" s="380" t="s">
        <v>787</v>
      </c>
      <c r="C6" s="73" t="s">
        <v>968</v>
      </c>
      <c r="D6" s="245">
        <v>6051484</v>
      </c>
      <c r="E6" s="245">
        <v>1677832</v>
      </c>
      <c r="F6" s="245">
        <v>9208124</v>
      </c>
      <c r="G6" s="245">
        <v>4853443</v>
      </c>
      <c r="H6" s="245">
        <v>5612286</v>
      </c>
      <c r="I6" s="616">
        <v>6089810.7999999989</v>
      </c>
    </row>
    <row r="7" spans="1:9" x14ac:dyDescent="0.35">
      <c r="A7" s="2" t="s">
        <v>970</v>
      </c>
      <c r="B7" s="380" t="s">
        <v>789</v>
      </c>
      <c r="C7" s="82" t="s">
        <v>968</v>
      </c>
      <c r="D7" s="245">
        <v>1150305</v>
      </c>
      <c r="E7" s="245">
        <v>4437266</v>
      </c>
      <c r="F7" s="245">
        <v>2601765</v>
      </c>
      <c r="G7" s="245">
        <v>1304359</v>
      </c>
      <c r="H7" s="393">
        <v>1179838</v>
      </c>
      <c r="I7" s="617">
        <v>1161797.9999999993</v>
      </c>
    </row>
    <row r="8" spans="1:9" x14ac:dyDescent="0.35">
      <c r="A8" s="2" t="s">
        <v>971</v>
      </c>
      <c r="B8" s="381" t="s">
        <v>972</v>
      </c>
      <c r="C8" s="240" t="s">
        <v>968</v>
      </c>
      <c r="D8" s="382">
        <v>16</v>
      </c>
      <c r="E8" s="382">
        <v>13</v>
      </c>
      <c r="F8" s="382">
        <v>19</v>
      </c>
      <c r="G8" s="382">
        <v>23</v>
      </c>
      <c r="H8" s="569">
        <f>26</f>
        <v>26</v>
      </c>
      <c r="I8" s="493">
        <v>27</v>
      </c>
    </row>
    <row r="9" spans="1:9" x14ac:dyDescent="0.35">
      <c r="A9" s="2" t="s">
        <v>973</v>
      </c>
      <c r="B9" s="315" t="s">
        <v>974</v>
      </c>
      <c r="C9" s="82"/>
      <c r="D9" s="82"/>
      <c r="E9" s="82"/>
      <c r="F9" s="82"/>
      <c r="G9" s="244"/>
      <c r="H9" s="192"/>
      <c r="I9" s="192"/>
    </row>
    <row r="10" spans="1:9" x14ac:dyDescent="0.35">
      <c r="A10" s="2" t="s">
        <v>975</v>
      </c>
      <c r="B10" s="380" t="s">
        <v>976</v>
      </c>
      <c r="C10" s="73" t="s">
        <v>968</v>
      </c>
      <c r="D10" s="73">
        <v>17</v>
      </c>
      <c r="E10" s="73">
        <v>7</v>
      </c>
      <c r="F10" s="73">
        <v>22</v>
      </c>
      <c r="G10" s="73">
        <v>25</v>
      </c>
      <c r="H10" s="250">
        <v>29</v>
      </c>
      <c r="I10" s="490">
        <v>31</v>
      </c>
    </row>
    <row r="11" spans="1:9" x14ac:dyDescent="0.35">
      <c r="A11" s="2" t="s">
        <v>977</v>
      </c>
      <c r="B11" s="380" t="s">
        <v>978</v>
      </c>
      <c r="C11" s="73" t="s">
        <v>968</v>
      </c>
      <c r="D11" s="73">
        <v>12</v>
      </c>
      <c r="E11" s="73">
        <v>20</v>
      </c>
      <c r="F11" s="73">
        <v>13</v>
      </c>
      <c r="G11" s="73">
        <v>18</v>
      </c>
      <c r="H11" s="255">
        <v>17</v>
      </c>
      <c r="I11" s="491">
        <v>17</v>
      </c>
    </row>
    <row r="12" spans="1:9" x14ac:dyDescent="0.35">
      <c r="A12" s="2" t="s">
        <v>979</v>
      </c>
      <c r="B12" s="383" t="s">
        <v>980</v>
      </c>
      <c r="C12" s="244"/>
      <c r="D12" s="244"/>
      <c r="E12" s="244"/>
      <c r="F12" s="244"/>
      <c r="G12" s="244"/>
      <c r="H12" s="192"/>
      <c r="I12" s="192"/>
    </row>
    <row r="13" spans="1:9" x14ac:dyDescent="0.35">
      <c r="A13" s="2" t="s">
        <v>981</v>
      </c>
      <c r="B13" s="51" t="s">
        <v>982</v>
      </c>
      <c r="C13" s="73" t="s">
        <v>968</v>
      </c>
      <c r="D13" s="73">
        <v>45</v>
      </c>
      <c r="E13" s="73">
        <v>23</v>
      </c>
      <c r="F13" s="73">
        <v>38</v>
      </c>
      <c r="G13" s="73">
        <v>27</v>
      </c>
      <c r="H13" s="250">
        <v>31</v>
      </c>
      <c r="I13" s="490">
        <v>34</v>
      </c>
    </row>
    <row r="14" spans="1:9" x14ac:dyDescent="0.35">
      <c r="A14" s="2" t="s">
        <v>983</v>
      </c>
      <c r="B14" s="384" t="s">
        <v>984</v>
      </c>
      <c r="C14" s="82" t="s">
        <v>968</v>
      </c>
      <c r="D14" s="385">
        <v>19</v>
      </c>
      <c r="E14" s="385">
        <v>23</v>
      </c>
      <c r="F14" s="385">
        <v>32</v>
      </c>
      <c r="G14" s="385">
        <v>22</v>
      </c>
      <c r="H14" s="255">
        <v>25</v>
      </c>
      <c r="I14" s="491">
        <v>27</v>
      </c>
    </row>
    <row r="15" spans="1:9" x14ac:dyDescent="0.35">
      <c r="A15" s="2" t="s">
        <v>985</v>
      </c>
      <c r="B15" s="386"/>
      <c r="C15" s="148"/>
      <c r="D15" s="148"/>
      <c r="E15" s="148"/>
      <c r="F15" s="148"/>
      <c r="G15" s="148"/>
      <c r="H15" s="148"/>
      <c r="I15" s="148"/>
    </row>
    <row r="16" spans="1:9" x14ac:dyDescent="0.35">
      <c r="A16" s="2" t="s">
        <v>986</v>
      </c>
      <c r="B16" s="311" t="s">
        <v>987</v>
      </c>
      <c r="C16" s="237" t="s">
        <v>230</v>
      </c>
      <c r="D16" s="237">
        <v>2020</v>
      </c>
      <c r="E16" s="237">
        <v>2021</v>
      </c>
      <c r="F16" s="237">
        <v>2022</v>
      </c>
      <c r="G16" s="237">
        <v>2023</v>
      </c>
      <c r="H16" s="312">
        <v>2024</v>
      </c>
      <c r="I16" s="312">
        <v>2025</v>
      </c>
    </row>
    <row r="17" spans="1:9" ht="31" x14ac:dyDescent="0.35">
      <c r="A17" s="2" t="s">
        <v>988</v>
      </c>
      <c r="B17" s="378" t="s">
        <v>989</v>
      </c>
      <c r="C17" s="240" t="s">
        <v>168</v>
      </c>
      <c r="D17" s="379">
        <v>20</v>
      </c>
      <c r="E17" s="379">
        <v>15</v>
      </c>
      <c r="F17" s="379">
        <v>18</v>
      </c>
      <c r="G17" s="379">
        <v>16</v>
      </c>
      <c r="H17" s="569">
        <v>20</v>
      </c>
      <c r="I17" s="493">
        <v>19</v>
      </c>
    </row>
    <row r="18" spans="1:9" x14ac:dyDescent="0.35">
      <c r="A18" s="2" t="s">
        <v>990</v>
      </c>
      <c r="B18" s="383" t="s">
        <v>974</v>
      </c>
      <c r="C18" s="244"/>
      <c r="D18" s="244"/>
      <c r="E18" s="244"/>
      <c r="F18" s="244"/>
      <c r="G18" s="244"/>
      <c r="H18" s="192"/>
      <c r="I18" s="192"/>
    </row>
    <row r="19" spans="1:9" x14ac:dyDescent="0.35">
      <c r="A19" s="2" t="s">
        <v>991</v>
      </c>
      <c r="B19" s="380" t="s">
        <v>976</v>
      </c>
      <c r="C19" s="73" t="s">
        <v>168</v>
      </c>
      <c r="D19" s="73">
        <v>20</v>
      </c>
      <c r="E19" s="73">
        <v>14</v>
      </c>
      <c r="F19" s="73">
        <v>17</v>
      </c>
      <c r="G19" s="73">
        <v>17</v>
      </c>
      <c r="H19" s="250">
        <v>21</v>
      </c>
      <c r="I19" s="490">
        <v>20</v>
      </c>
    </row>
    <row r="20" spans="1:9" x14ac:dyDescent="0.35">
      <c r="A20" s="2" t="s">
        <v>992</v>
      </c>
      <c r="B20" s="387" t="s">
        <v>978</v>
      </c>
      <c r="C20" s="82" t="s">
        <v>168</v>
      </c>
      <c r="D20" s="82">
        <v>20</v>
      </c>
      <c r="E20" s="82">
        <v>18</v>
      </c>
      <c r="F20" s="82">
        <v>18</v>
      </c>
      <c r="G20" s="82">
        <v>15</v>
      </c>
      <c r="H20" s="255">
        <v>17</v>
      </c>
      <c r="I20" s="491">
        <v>18</v>
      </c>
    </row>
    <row r="21" spans="1:9" x14ac:dyDescent="0.35">
      <c r="A21" s="2" t="s">
        <v>993</v>
      </c>
      <c r="B21" s="383" t="s">
        <v>980</v>
      </c>
      <c r="C21" s="244"/>
      <c r="D21" s="244"/>
      <c r="E21" s="244"/>
      <c r="F21" s="244"/>
      <c r="G21" s="244"/>
      <c r="H21" s="192"/>
      <c r="I21" s="192"/>
    </row>
    <row r="22" spans="1:9" x14ac:dyDescent="0.35">
      <c r="A22" s="2" t="s">
        <v>994</v>
      </c>
      <c r="B22" s="51" t="s">
        <v>982</v>
      </c>
      <c r="C22" s="73" t="s">
        <v>168</v>
      </c>
      <c r="D22" s="73">
        <v>46</v>
      </c>
      <c r="E22" s="73">
        <v>47</v>
      </c>
      <c r="F22" s="73">
        <v>52</v>
      </c>
      <c r="G22" s="73">
        <v>43</v>
      </c>
      <c r="H22" s="250">
        <v>40</v>
      </c>
      <c r="I22" s="490">
        <v>51</v>
      </c>
    </row>
    <row r="23" spans="1:9" x14ac:dyDescent="0.35">
      <c r="A23" s="2" t="s">
        <v>995</v>
      </c>
      <c r="B23" s="384" t="s">
        <v>984</v>
      </c>
      <c r="C23" s="82" t="s">
        <v>168</v>
      </c>
      <c r="D23" s="385">
        <v>18</v>
      </c>
      <c r="E23" s="385">
        <v>13</v>
      </c>
      <c r="F23" s="385">
        <v>15</v>
      </c>
      <c r="G23" s="385">
        <v>14</v>
      </c>
      <c r="H23" s="255">
        <v>12</v>
      </c>
      <c r="I23" s="491">
        <v>17</v>
      </c>
    </row>
    <row r="45" ht="20.5" customHeight="1" x14ac:dyDescent="0.35"/>
    <row r="46" ht="20.5" customHeight="1" x14ac:dyDescent="0.35"/>
    <row r="47" ht="20.5" customHeight="1" x14ac:dyDescent="0.35"/>
    <row r="48" ht="20.5" customHeight="1" x14ac:dyDescent="0.35"/>
    <row r="49" ht="20.5" customHeight="1" x14ac:dyDescent="0.35"/>
    <row r="50" ht="20.5" customHeight="1" x14ac:dyDescent="0.35"/>
    <row r="51" ht="20.5" customHeight="1" x14ac:dyDescent="0.35"/>
    <row r="52" ht="20.5" customHeight="1" x14ac:dyDescent="0.35"/>
    <row r="53" ht="20.5" customHeight="1" x14ac:dyDescent="0.35"/>
    <row r="54" ht="20.5" customHeight="1" x14ac:dyDescent="0.35"/>
    <row r="55" ht="20.5" customHeight="1" x14ac:dyDescent="0.35"/>
    <row r="56" ht="20.5" customHeight="1" x14ac:dyDescent="0.35"/>
    <row r="57" ht="20.5" customHeight="1" x14ac:dyDescent="0.35"/>
    <row r="58" ht="20.5" customHeight="1" x14ac:dyDescent="0.35"/>
    <row r="59" ht="20.5" customHeight="1" x14ac:dyDescent="0.35"/>
    <row r="60" ht="20.5" customHeight="1" x14ac:dyDescent="0.35"/>
    <row r="61" ht="20.5" customHeight="1" x14ac:dyDescent="0.35"/>
    <row r="62" ht="20.5" customHeight="1" x14ac:dyDescent="0.35"/>
    <row r="63" ht="20.5" customHeight="1" x14ac:dyDescent="0.35"/>
    <row r="64" ht="20.5" customHeight="1" x14ac:dyDescent="0.35"/>
    <row r="65" ht="20.5" customHeight="1" x14ac:dyDescent="0.35"/>
    <row r="66" ht="20.5" customHeight="1" x14ac:dyDescent="0.35"/>
  </sheetData>
  <mergeCells count="1">
    <mergeCell ref="B3:I3"/>
  </mergeCells>
  <hyperlinks>
    <hyperlink ref="B2" location="Content!A1" display="Обучение" xr:uid="{8E99D640-CF03-5D40-9AC4-0F66DDB685DD}"/>
  </hyperlinks>
  <pageMargins left="0.7" right="0.7" top="0.75" bottom="0.75" header="0.3" footer="0.3"/>
  <drawing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9F389A1-4645-4B41-9E4C-6F9EF01A27F8}">
  <dimension ref="A1:I26"/>
  <sheetViews>
    <sheetView showGridLines="0" topLeftCell="H14" zoomScale="74" zoomScaleNormal="70" workbookViewId="0">
      <selection activeCell="E19" sqref="E19"/>
    </sheetView>
  </sheetViews>
  <sheetFormatPr defaultColWidth="8.83203125" defaultRowHeight="16" x14ac:dyDescent="0.4"/>
  <cols>
    <col min="1" max="1" width="6.58203125" style="11" customWidth="1"/>
    <col min="2" max="2" width="75.5" customWidth="1"/>
    <col min="3" max="3" width="28.5" style="415" customWidth="1"/>
    <col min="4" max="8" width="25.5" style="415" customWidth="1"/>
    <col min="9" max="9" width="25.33203125" customWidth="1"/>
  </cols>
  <sheetData>
    <row r="1" spans="1:9" s="11" customFormat="1" ht="77.150000000000006" customHeight="1" x14ac:dyDescent="0.35">
      <c r="A1" s="423">
        <v>1</v>
      </c>
      <c r="B1" s="423">
        <v>2</v>
      </c>
      <c r="C1" s="423">
        <v>3</v>
      </c>
      <c r="D1" s="423">
        <v>4</v>
      </c>
      <c r="E1" s="423">
        <v>5</v>
      </c>
      <c r="F1" s="423">
        <v>6</v>
      </c>
      <c r="G1" s="423">
        <v>7</v>
      </c>
      <c r="H1" s="423">
        <v>7</v>
      </c>
    </row>
    <row r="2" spans="1:9" ht="18.5" x14ac:dyDescent="0.4">
      <c r="A2" s="2" t="s">
        <v>1075</v>
      </c>
      <c r="B2" s="13" t="s">
        <v>13</v>
      </c>
      <c r="C2" s="340"/>
      <c r="D2" s="153"/>
      <c r="E2" s="153"/>
      <c r="F2" s="153"/>
      <c r="G2" s="153"/>
      <c r="H2" s="153"/>
      <c r="I2" s="96"/>
    </row>
    <row r="3" spans="1:9" x14ac:dyDescent="0.4">
      <c r="B3" s="96"/>
      <c r="C3" s="153"/>
      <c r="D3" s="153"/>
      <c r="E3" s="153"/>
      <c r="F3" s="153"/>
      <c r="G3" s="153"/>
      <c r="H3" s="153"/>
      <c r="I3" s="96"/>
    </row>
    <row r="4" spans="1:9" x14ac:dyDescent="0.4">
      <c r="A4" s="2" t="s">
        <v>1076</v>
      </c>
      <c r="B4" s="424" t="s">
        <v>1077</v>
      </c>
      <c r="C4" s="238" t="s">
        <v>230</v>
      </c>
      <c r="D4" s="265">
        <v>2020</v>
      </c>
      <c r="E4" s="265">
        <v>2021</v>
      </c>
      <c r="F4" s="237">
        <v>2022</v>
      </c>
      <c r="G4" s="237">
        <v>2023</v>
      </c>
      <c r="H4" s="237">
        <v>2024</v>
      </c>
      <c r="I4" s="237">
        <v>2025</v>
      </c>
    </row>
    <row r="5" spans="1:9" x14ac:dyDescent="0.4">
      <c r="A5" s="2" t="s">
        <v>1078</v>
      </c>
      <c r="B5" s="85" t="s">
        <v>1079</v>
      </c>
      <c r="C5" s="262"/>
      <c r="D5" s="261"/>
      <c r="E5" s="261"/>
      <c r="F5" s="261"/>
      <c r="G5" s="261"/>
      <c r="H5" s="268"/>
    </row>
    <row r="6" spans="1:9" x14ac:dyDescent="0.4">
      <c r="A6" s="2" t="s">
        <v>1080</v>
      </c>
      <c r="B6" s="425" t="s">
        <v>1081</v>
      </c>
      <c r="C6" s="91"/>
      <c r="D6" s="273" t="s">
        <v>1082</v>
      </c>
      <c r="E6" s="273" t="s">
        <v>1082</v>
      </c>
      <c r="F6" s="273" t="s">
        <v>1082</v>
      </c>
      <c r="G6" s="273" t="s">
        <v>1083</v>
      </c>
      <c r="H6" s="73" t="s">
        <v>1084</v>
      </c>
      <c r="I6" s="562" t="s">
        <v>1084</v>
      </c>
    </row>
    <row r="7" spans="1:9" x14ac:dyDescent="0.4">
      <c r="A7" s="2" t="s">
        <v>1085</v>
      </c>
      <c r="B7" s="426" t="s">
        <v>1086</v>
      </c>
      <c r="C7" s="290" t="s">
        <v>161</v>
      </c>
      <c r="D7" s="73">
        <v>4</v>
      </c>
      <c r="E7" s="73">
        <v>4</v>
      </c>
      <c r="F7" s="73">
        <v>3</v>
      </c>
      <c r="G7" s="73">
        <v>3</v>
      </c>
      <c r="H7" s="73">
        <v>4</v>
      </c>
      <c r="I7" s="490">
        <v>4</v>
      </c>
    </row>
    <row r="8" spans="1:9" x14ac:dyDescent="0.4">
      <c r="A8" s="2" t="s">
        <v>1087</v>
      </c>
      <c r="B8" s="426" t="s">
        <v>1088</v>
      </c>
      <c r="C8" s="290" t="s">
        <v>168</v>
      </c>
      <c r="D8" s="73">
        <v>57</v>
      </c>
      <c r="E8" s="73">
        <v>50</v>
      </c>
      <c r="F8" s="73">
        <v>43</v>
      </c>
      <c r="G8" s="73">
        <v>43</v>
      </c>
      <c r="H8" s="73">
        <v>57</v>
      </c>
      <c r="I8" s="490">
        <v>50</v>
      </c>
    </row>
    <row r="9" spans="1:9" ht="28" x14ac:dyDescent="0.4">
      <c r="A9" s="2" t="s">
        <v>1089</v>
      </c>
      <c r="B9" s="426" t="s">
        <v>1090</v>
      </c>
      <c r="C9" s="290"/>
      <c r="D9" s="73" t="s">
        <v>1091</v>
      </c>
      <c r="E9" s="73" t="s">
        <v>1092</v>
      </c>
      <c r="F9" s="73" t="s">
        <v>1092</v>
      </c>
      <c r="G9" s="73" t="s">
        <v>1093</v>
      </c>
      <c r="H9" s="73" t="s">
        <v>1093</v>
      </c>
      <c r="I9" s="490" t="s">
        <v>1093</v>
      </c>
    </row>
    <row r="10" spans="1:9" x14ac:dyDescent="0.4">
      <c r="A10" s="2" t="s">
        <v>1094</v>
      </c>
      <c r="B10" s="427" t="s">
        <v>1095</v>
      </c>
      <c r="C10" s="94" t="s">
        <v>204</v>
      </c>
      <c r="D10" s="82">
        <v>15</v>
      </c>
      <c r="E10" s="82">
        <v>10</v>
      </c>
      <c r="F10" s="82">
        <v>18</v>
      </c>
      <c r="G10" s="82">
        <v>20</v>
      </c>
      <c r="H10" s="82">
        <v>17</v>
      </c>
      <c r="I10" s="491">
        <v>21</v>
      </c>
    </row>
    <row r="11" spans="1:9" x14ac:dyDescent="0.4">
      <c r="A11" s="2" t="s">
        <v>1096</v>
      </c>
      <c r="D11" s="153"/>
      <c r="E11" s="153"/>
      <c r="F11" s="153"/>
      <c r="G11" s="153"/>
      <c r="H11" s="153"/>
      <c r="I11" s="96"/>
    </row>
    <row r="12" spans="1:9" x14ac:dyDescent="0.4">
      <c r="A12" s="2" t="s">
        <v>1097</v>
      </c>
      <c r="B12" s="424" t="s">
        <v>936</v>
      </c>
      <c r="C12" s="238" t="s">
        <v>230</v>
      </c>
      <c r="D12" s="237">
        <v>2024</v>
      </c>
      <c r="E12" s="237">
        <v>2025</v>
      </c>
    </row>
    <row r="13" spans="1:9" x14ac:dyDescent="0.4">
      <c r="A13" s="2" t="s">
        <v>1098</v>
      </c>
      <c r="B13" s="428" t="s">
        <v>1099</v>
      </c>
      <c r="C13" s="428"/>
      <c r="D13" s="267"/>
      <c r="E13" s="267"/>
    </row>
    <row r="14" spans="1:9" x14ac:dyDescent="0.4">
      <c r="A14" s="2" t="s">
        <v>1100</v>
      </c>
      <c r="B14" s="429" t="s">
        <v>974</v>
      </c>
      <c r="C14" s="417">
        <v>0</v>
      </c>
      <c r="D14" s="418"/>
    </row>
    <row r="15" spans="1:9" x14ac:dyDescent="0.4">
      <c r="A15" s="2" t="s">
        <v>1101</v>
      </c>
      <c r="B15" s="430" t="s">
        <v>976</v>
      </c>
      <c r="C15" s="290" t="s">
        <v>161</v>
      </c>
      <c r="D15" s="290">
        <v>5</v>
      </c>
      <c r="E15" s="563">
        <v>6</v>
      </c>
    </row>
    <row r="16" spans="1:9" x14ac:dyDescent="0.4">
      <c r="A16" s="2" t="s">
        <v>1102</v>
      </c>
      <c r="B16" s="431" t="s">
        <v>978</v>
      </c>
      <c r="C16" s="94" t="s">
        <v>161</v>
      </c>
      <c r="D16" s="94">
        <v>1</v>
      </c>
      <c r="E16" s="518">
        <v>1</v>
      </c>
    </row>
    <row r="17" spans="1:9" x14ac:dyDescent="0.4">
      <c r="A17" s="2" t="s">
        <v>1103</v>
      </c>
      <c r="B17" s="421" t="s">
        <v>791</v>
      </c>
      <c r="C17" s="422">
        <v>0</v>
      </c>
      <c r="D17" s="418"/>
      <c r="E17" s="418"/>
    </row>
    <row r="18" spans="1:9" x14ac:dyDescent="0.4">
      <c r="A18" s="2" t="s">
        <v>1104</v>
      </c>
      <c r="B18" s="419" t="s">
        <v>793</v>
      </c>
      <c r="C18" s="290" t="s">
        <v>161</v>
      </c>
      <c r="D18" s="290">
        <v>0</v>
      </c>
      <c r="E18" s="517">
        <v>0</v>
      </c>
    </row>
    <row r="19" spans="1:9" x14ac:dyDescent="0.4">
      <c r="A19" s="2" t="s">
        <v>1105</v>
      </c>
      <c r="B19" s="419" t="s">
        <v>795</v>
      </c>
      <c r="C19" s="290" t="s">
        <v>161</v>
      </c>
      <c r="D19" s="73">
        <v>6</v>
      </c>
      <c r="E19" s="519">
        <v>7</v>
      </c>
    </row>
    <row r="20" spans="1:9" x14ac:dyDescent="0.4">
      <c r="A20" s="2" t="s">
        <v>1106</v>
      </c>
      <c r="B20" s="420" t="s">
        <v>797</v>
      </c>
      <c r="C20" s="94" t="s">
        <v>161</v>
      </c>
      <c r="D20" s="82">
        <v>0</v>
      </c>
      <c r="E20" s="520">
        <v>0</v>
      </c>
    </row>
    <row r="21" spans="1:9" x14ac:dyDescent="0.4">
      <c r="A21" s="2" t="s">
        <v>1107</v>
      </c>
      <c r="B21" s="96"/>
      <c r="C21" s="153"/>
      <c r="D21" s="153"/>
      <c r="E21" s="153"/>
      <c r="F21" s="153"/>
      <c r="G21" s="153"/>
      <c r="H21" s="153"/>
      <c r="I21" s="96"/>
    </row>
    <row r="22" spans="1:9" x14ac:dyDescent="0.4">
      <c r="A22" s="2" t="s">
        <v>1108</v>
      </c>
      <c r="B22" s="424" t="s">
        <v>1109</v>
      </c>
      <c r="C22" s="238" t="s">
        <v>230</v>
      </c>
      <c r="D22" s="265">
        <v>2020</v>
      </c>
      <c r="E22" s="237">
        <v>2021</v>
      </c>
      <c r="F22" s="265">
        <v>2022</v>
      </c>
      <c r="G22" s="438">
        <v>2023</v>
      </c>
      <c r="H22" s="312">
        <v>2024</v>
      </c>
      <c r="I22" s="312">
        <v>2025</v>
      </c>
    </row>
    <row r="23" spans="1:9" x14ac:dyDescent="0.4">
      <c r="A23" s="2" t="s">
        <v>1110</v>
      </c>
      <c r="B23" s="432" t="s">
        <v>1111</v>
      </c>
      <c r="C23" s="433" t="s">
        <v>204</v>
      </c>
      <c r="D23" s="273">
        <v>267</v>
      </c>
      <c r="E23" s="273">
        <v>271</v>
      </c>
      <c r="F23" s="273">
        <v>258</v>
      </c>
      <c r="G23" s="250">
        <v>152</v>
      </c>
      <c r="H23" s="250">
        <v>188</v>
      </c>
      <c r="I23" s="490">
        <v>173</v>
      </c>
    </row>
    <row r="24" spans="1:9" x14ac:dyDescent="0.4">
      <c r="A24" s="2" t="s">
        <v>1112</v>
      </c>
      <c r="B24" s="426" t="s">
        <v>787</v>
      </c>
      <c r="C24" s="290" t="s">
        <v>204</v>
      </c>
      <c r="D24" s="434">
        <v>258</v>
      </c>
      <c r="E24" s="73">
        <v>262</v>
      </c>
      <c r="F24" s="73">
        <v>248</v>
      </c>
      <c r="G24" s="250">
        <v>130</v>
      </c>
      <c r="H24" s="250">
        <v>159</v>
      </c>
      <c r="I24" s="490">
        <v>150</v>
      </c>
    </row>
    <row r="25" spans="1:9" x14ac:dyDescent="0.4">
      <c r="A25" s="2" t="s">
        <v>1113</v>
      </c>
      <c r="B25" s="426" t="s">
        <v>789</v>
      </c>
      <c r="C25" s="290" t="s">
        <v>204</v>
      </c>
      <c r="D25" s="434">
        <v>28</v>
      </c>
      <c r="E25" s="73">
        <v>26</v>
      </c>
      <c r="F25" s="73">
        <v>36</v>
      </c>
      <c r="G25" s="250">
        <v>22</v>
      </c>
      <c r="H25" s="250">
        <v>29</v>
      </c>
      <c r="I25" s="490">
        <v>23</v>
      </c>
    </row>
    <row r="26" spans="1:9" x14ac:dyDescent="0.4">
      <c r="A26" s="2" t="s">
        <v>1114</v>
      </c>
      <c r="B26" s="435" t="s">
        <v>1115</v>
      </c>
      <c r="C26" s="436" t="s">
        <v>168</v>
      </c>
      <c r="D26" s="437">
        <v>10</v>
      </c>
      <c r="E26" s="82">
        <v>10</v>
      </c>
      <c r="F26" s="82">
        <v>14</v>
      </c>
      <c r="G26" s="255">
        <v>17</v>
      </c>
      <c r="H26" s="255">
        <v>15</v>
      </c>
      <c r="I26" s="491">
        <v>13</v>
      </c>
    </row>
  </sheetData>
  <hyperlinks>
    <hyperlink ref="B2" location="Content!A1" display="Корпоративное управление" xr:uid="{38049F73-DFA0-694F-B80A-EF85092FF419}"/>
  </hyperlinks>
  <pageMargins left="0.7" right="0.7" top="0.75" bottom="0.75" header="0.3" footer="0.3"/>
  <drawing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0DF796F-87E2-AC42-B2F7-4D931C6C7AEB}">
  <dimension ref="A1:H19"/>
  <sheetViews>
    <sheetView showGridLines="0" topLeftCell="F2" zoomScale="85" zoomScaleNormal="85" workbookViewId="0">
      <selection activeCell="H14" sqref="H14"/>
    </sheetView>
  </sheetViews>
  <sheetFormatPr defaultColWidth="8.83203125" defaultRowHeight="16" x14ac:dyDescent="0.4"/>
  <cols>
    <col min="1" max="1" width="6.33203125" style="11" customWidth="1"/>
    <col min="2" max="2" width="75.5" customWidth="1"/>
    <col min="3" max="3" width="28.5" customWidth="1"/>
    <col min="4" max="8" width="25.5" customWidth="1"/>
  </cols>
  <sheetData>
    <row r="1" spans="1:8" s="11" customFormat="1" ht="74.150000000000006" customHeight="1" x14ac:dyDescent="0.35">
      <c r="A1" s="11">
        <v>1</v>
      </c>
      <c r="C1" s="11">
        <v>3</v>
      </c>
      <c r="D1" s="11">
        <v>5</v>
      </c>
      <c r="E1" s="11">
        <v>6</v>
      </c>
      <c r="F1" s="11">
        <v>7</v>
      </c>
      <c r="G1" s="11">
        <v>7</v>
      </c>
    </row>
    <row r="2" spans="1:8" ht="18.5" x14ac:dyDescent="0.4">
      <c r="A2" s="2" t="s">
        <v>1116</v>
      </c>
      <c r="B2" s="13" t="s">
        <v>1117</v>
      </c>
      <c r="C2" s="26"/>
    </row>
    <row r="3" spans="1:8" x14ac:dyDescent="0.4">
      <c r="A3" s="2" t="s">
        <v>1118</v>
      </c>
    </row>
    <row r="4" spans="1:8" x14ac:dyDescent="0.4">
      <c r="A4" s="2" t="s">
        <v>1119</v>
      </c>
      <c r="B4" s="452" t="s">
        <v>1120</v>
      </c>
      <c r="C4" s="177" t="s">
        <v>230</v>
      </c>
      <c r="D4" s="438">
        <v>2021</v>
      </c>
      <c r="E4" s="438">
        <v>2022</v>
      </c>
      <c r="F4" s="438">
        <v>2023</v>
      </c>
      <c r="G4" s="438">
        <v>2024</v>
      </c>
      <c r="H4" s="438">
        <v>2025</v>
      </c>
    </row>
    <row r="5" spans="1:8" x14ac:dyDescent="0.4">
      <c r="A5" s="2" t="s">
        <v>1121</v>
      </c>
      <c r="B5" s="455" t="s">
        <v>1122</v>
      </c>
      <c r="C5" s="456"/>
      <c r="D5" s="36"/>
      <c r="E5" s="36"/>
      <c r="F5" s="36"/>
      <c r="G5" s="36"/>
      <c r="H5" s="36"/>
    </row>
    <row r="6" spans="1:8" ht="17.149999999999999" customHeight="1" x14ac:dyDescent="0.4">
      <c r="A6" s="2" t="s">
        <v>1123</v>
      </c>
      <c r="B6" s="459" t="s">
        <v>1124</v>
      </c>
      <c r="C6" s="459" t="s">
        <v>211</v>
      </c>
      <c r="D6" s="460">
        <v>13179</v>
      </c>
      <c r="E6" s="460">
        <v>16703</v>
      </c>
      <c r="F6" s="460">
        <v>17198</v>
      </c>
      <c r="G6" s="564">
        <v>18470</v>
      </c>
      <c r="H6" s="521">
        <v>21231</v>
      </c>
    </row>
    <row r="7" spans="1:8" x14ac:dyDescent="0.4">
      <c r="A7" s="2" t="s">
        <v>1125</v>
      </c>
      <c r="B7" s="455" t="s">
        <v>1126</v>
      </c>
      <c r="C7" s="456"/>
      <c r="D7" s="457"/>
      <c r="E7" s="457"/>
      <c r="F7" s="457"/>
      <c r="G7" s="457"/>
      <c r="H7" s="457"/>
    </row>
    <row r="8" spans="1:8" ht="17.149999999999999" customHeight="1" x14ac:dyDescent="0.4">
      <c r="A8" s="2" t="s">
        <v>1127</v>
      </c>
      <c r="B8" s="331" t="s">
        <v>1128</v>
      </c>
      <c r="C8" s="331" t="s">
        <v>211</v>
      </c>
      <c r="D8" s="119">
        <v>-10083</v>
      </c>
      <c r="E8" s="119">
        <v>-13275</v>
      </c>
      <c r="F8" s="119">
        <v>-14947</v>
      </c>
      <c r="G8" s="251">
        <v>-15405</v>
      </c>
      <c r="H8" s="492">
        <v>-16898</v>
      </c>
    </row>
    <row r="9" spans="1:8" x14ac:dyDescent="0.4">
      <c r="A9" s="2" t="s">
        <v>1129</v>
      </c>
      <c r="B9" s="453" t="s">
        <v>1130</v>
      </c>
      <c r="C9" s="331" t="s">
        <v>211</v>
      </c>
      <c r="D9" s="251">
        <v>-7181</v>
      </c>
      <c r="E9" s="251">
        <v>-9308</v>
      </c>
      <c r="F9" s="251">
        <v>-9335</v>
      </c>
      <c r="G9" s="251">
        <v>-9864</v>
      </c>
      <c r="H9" s="492">
        <v>-11465</v>
      </c>
    </row>
    <row r="10" spans="1:8" x14ac:dyDescent="0.4">
      <c r="A10" s="2" t="s">
        <v>1131</v>
      </c>
      <c r="B10" s="453" t="s">
        <v>1132</v>
      </c>
      <c r="C10" s="331" t="s">
        <v>211</v>
      </c>
      <c r="D10" s="251">
        <v>-1242</v>
      </c>
      <c r="E10" s="251">
        <v>-1634</v>
      </c>
      <c r="F10" s="251">
        <v>-1992</v>
      </c>
      <c r="G10" s="251">
        <v>-2231</v>
      </c>
      <c r="H10" s="492">
        <v>-2487</v>
      </c>
    </row>
    <row r="11" spans="1:8" x14ac:dyDescent="0.4">
      <c r="A11" s="2" t="s">
        <v>1133</v>
      </c>
      <c r="B11" s="453" t="s">
        <v>1134</v>
      </c>
      <c r="C11" s="331" t="s">
        <v>211</v>
      </c>
      <c r="D11" s="250">
        <v>-794</v>
      </c>
      <c r="E11" s="251">
        <v>-1071</v>
      </c>
      <c r="F11" s="251">
        <v>-2212</v>
      </c>
      <c r="G11" s="251">
        <v>-1683</v>
      </c>
      <c r="H11" s="492">
        <v>-1263</v>
      </c>
    </row>
    <row r="12" spans="1:8" x14ac:dyDescent="0.4">
      <c r="A12" s="2" t="s">
        <v>1135</v>
      </c>
      <c r="B12" s="453" t="s">
        <v>1136</v>
      </c>
      <c r="C12" s="331" t="s">
        <v>211</v>
      </c>
      <c r="D12" s="250">
        <v>-799</v>
      </c>
      <c r="E12" s="251">
        <v>-1129</v>
      </c>
      <c r="F12" s="251">
        <v>-1270</v>
      </c>
      <c r="G12" s="251">
        <v>-1310</v>
      </c>
      <c r="H12" s="492">
        <v>-1468</v>
      </c>
    </row>
    <row r="13" spans="1:8" x14ac:dyDescent="0.4">
      <c r="A13" s="2" t="s">
        <v>1137</v>
      </c>
      <c r="B13" s="458" t="s">
        <v>1138</v>
      </c>
      <c r="C13" s="456" t="s">
        <v>211</v>
      </c>
      <c r="D13" s="255">
        <v>-68</v>
      </c>
      <c r="E13" s="255">
        <v>-132</v>
      </c>
      <c r="F13" s="255">
        <v>-138</v>
      </c>
      <c r="G13" s="255">
        <v>-317</v>
      </c>
      <c r="H13" s="491">
        <v>-216</v>
      </c>
    </row>
    <row r="14" spans="1:8" x14ac:dyDescent="0.4">
      <c r="B14" s="455" t="s">
        <v>1139</v>
      </c>
      <c r="C14" s="456" t="s">
        <v>211</v>
      </c>
      <c r="D14" s="120">
        <v>3096</v>
      </c>
      <c r="E14" s="120">
        <v>3428</v>
      </c>
      <c r="F14" s="120">
        <v>2251</v>
      </c>
      <c r="G14" s="253">
        <v>3065</v>
      </c>
      <c r="H14" s="484">
        <v>4333</v>
      </c>
    </row>
    <row r="15" spans="1:8" ht="17.149999999999999" customHeight="1" x14ac:dyDescent="0.4">
      <c r="B15" s="454"/>
      <c r="C15" s="453"/>
    </row>
    <row r="16" spans="1:8" x14ac:dyDescent="0.4">
      <c r="B16" s="450"/>
      <c r="C16" s="450"/>
    </row>
    <row r="17" spans="2:3" x14ac:dyDescent="0.4">
      <c r="B17" s="450"/>
      <c r="C17" s="450"/>
    </row>
    <row r="18" spans="2:3" x14ac:dyDescent="0.4">
      <c r="B18" s="451"/>
      <c r="C18" s="450"/>
    </row>
    <row r="19" spans="2:3" x14ac:dyDescent="0.4">
      <c r="B19" s="451"/>
      <c r="C19" s="450"/>
    </row>
  </sheetData>
  <hyperlinks>
    <hyperlink ref="E4" display="_ftn1" xr:uid="{58DFBFD5-2BE5-7347-AFBF-8F9A4C461E14}"/>
    <hyperlink ref="B2" location="Content!A1" display="Созданная и распределенная экономическая стоимость" xr:uid="{00EE49F2-89D6-7E4F-9A68-3590C4412CD2}"/>
  </hyperlinks>
  <pageMargins left="0.7" right="0.7" top="0.75" bottom="0.75" header="0.3" footer="0.3"/>
  <drawing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A3C4FD1-2171-C940-8099-8D70D50690E4}">
  <dimension ref="A1:I16"/>
  <sheetViews>
    <sheetView showGridLines="0" topLeftCell="G1" zoomScale="83" zoomScaleNormal="55" workbookViewId="0">
      <selection activeCell="I19" sqref="I19"/>
    </sheetView>
  </sheetViews>
  <sheetFormatPr defaultColWidth="8.58203125" defaultRowHeight="16" x14ac:dyDescent="0.4"/>
  <cols>
    <col min="1" max="1" width="7.5" style="11" customWidth="1"/>
    <col min="2" max="2" width="75.5" customWidth="1"/>
    <col min="3" max="3" width="28.5" customWidth="1"/>
    <col min="4" max="8" width="25.5" customWidth="1"/>
    <col min="9" max="9" width="25.33203125" customWidth="1"/>
  </cols>
  <sheetData>
    <row r="1" spans="1:9" ht="71.150000000000006" customHeight="1" x14ac:dyDescent="0.4">
      <c r="A1" s="11">
        <v>1</v>
      </c>
      <c r="B1" s="11">
        <v>2</v>
      </c>
      <c r="C1" s="11">
        <v>3</v>
      </c>
      <c r="D1" s="11">
        <v>4</v>
      </c>
      <c r="E1" s="11">
        <v>5</v>
      </c>
      <c r="F1" s="11">
        <v>6</v>
      </c>
      <c r="G1" s="11">
        <v>7</v>
      </c>
      <c r="H1" s="11">
        <v>7</v>
      </c>
    </row>
    <row r="2" spans="1:9" ht="18.5" x14ac:dyDescent="0.4">
      <c r="A2" s="2" t="s">
        <v>1140</v>
      </c>
      <c r="B2" s="13" t="s">
        <v>1141</v>
      </c>
    </row>
    <row r="4" spans="1:9" x14ac:dyDescent="0.4">
      <c r="A4" s="2" t="s">
        <v>1142</v>
      </c>
      <c r="B4" s="440" t="s">
        <v>1143</v>
      </c>
      <c r="C4" s="265" t="s">
        <v>230</v>
      </c>
      <c r="D4" s="265">
        <v>2020</v>
      </c>
      <c r="E4" s="265">
        <v>2021</v>
      </c>
      <c r="F4" s="265">
        <v>2022</v>
      </c>
      <c r="G4" s="265">
        <v>2023</v>
      </c>
      <c r="H4" s="438">
        <v>2024</v>
      </c>
      <c r="I4" s="438">
        <v>2025</v>
      </c>
    </row>
    <row r="5" spans="1:9" x14ac:dyDescent="0.4">
      <c r="A5" s="2" t="s">
        <v>1144</v>
      </c>
      <c r="B5" s="89" t="s">
        <v>1145</v>
      </c>
      <c r="C5" s="58" t="s">
        <v>211</v>
      </c>
      <c r="D5" s="553">
        <v>3103</v>
      </c>
      <c r="E5" s="553">
        <v>3351</v>
      </c>
      <c r="F5" s="553">
        <v>3768.7849368600187</v>
      </c>
      <c r="G5" s="553">
        <v>3695.8326985285894</v>
      </c>
      <c r="H5" s="252">
        <v>3620</v>
      </c>
      <c r="I5" s="494">
        <v>3997</v>
      </c>
    </row>
    <row r="6" spans="1:9" x14ac:dyDescent="0.4">
      <c r="A6" s="2" t="s">
        <v>1146</v>
      </c>
      <c r="B6" s="666" t="s">
        <v>1147</v>
      </c>
      <c r="C6" s="73" t="s">
        <v>211</v>
      </c>
      <c r="D6" s="245">
        <v>626</v>
      </c>
      <c r="E6" s="245">
        <v>486</v>
      </c>
      <c r="F6" s="245">
        <v>890.72930285167854</v>
      </c>
      <c r="G6" s="245">
        <v>2097.8000376706714</v>
      </c>
      <c r="H6" s="251">
        <v>2176</v>
      </c>
      <c r="I6" s="492">
        <v>2255.4822164406914</v>
      </c>
    </row>
    <row r="7" spans="1:9" x14ac:dyDescent="0.4">
      <c r="A7" s="2" t="s">
        <v>1148</v>
      </c>
      <c r="B7" s="655"/>
      <c r="C7" s="73" t="s">
        <v>168</v>
      </c>
      <c r="D7" s="245">
        <v>20</v>
      </c>
      <c r="E7" s="245">
        <v>14</v>
      </c>
      <c r="F7" s="245">
        <v>23.634389273318256</v>
      </c>
      <c r="G7" s="245">
        <v>56.761228356085006</v>
      </c>
      <c r="H7" s="250">
        <v>60</v>
      </c>
      <c r="I7" s="490">
        <v>36</v>
      </c>
    </row>
    <row r="8" spans="1:9" x14ac:dyDescent="0.4">
      <c r="A8" s="2" t="s">
        <v>1149</v>
      </c>
      <c r="B8" s="655" t="s">
        <v>1150</v>
      </c>
      <c r="C8" s="73" t="s">
        <v>211</v>
      </c>
      <c r="D8" s="245">
        <v>45</v>
      </c>
      <c r="E8" s="245">
        <v>53</v>
      </c>
      <c r="F8" s="245">
        <v>84.214645643167074</v>
      </c>
      <c r="G8" s="245">
        <v>104.3850005988764</v>
      </c>
      <c r="H8" s="250">
        <v>97</v>
      </c>
      <c r="I8" s="566">
        <v>125.82354378979011</v>
      </c>
    </row>
    <row r="9" spans="1:9" x14ac:dyDescent="0.4">
      <c r="A9" s="2" t="s">
        <v>1151</v>
      </c>
      <c r="B9" s="655"/>
      <c r="C9" s="73" t="s">
        <v>168</v>
      </c>
      <c r="D9" s="245">
        <v>1</v>
      </c>
      <c r="E9" s="245">
        <v>2</v>
      </c>
      <c r="F9" s="245">
        <v>2.2345304137553392</v>
      </c>
      <c r="G9" s="245">
        <v>2.8243973446210076</v>
      </c>
      <c r="H9" s="250">
        <v>3</v>
      </c>
      <c r="I9" s="490">
        <v>2</v>
      </c>
    </row>
    <row r="10" spans="1:9" x14ac:dyDescent="0.4">
      <c r="A10" s="2" t="s">
        <v>1152</v>
      </c>
      <c r="B10" s="655" t="s">
        <v>1153</v>
      </c>
      <c r="C10" s="73" t="s">
        <v>211</v>
      </c>
      <c r="D10" s="245">
        <v>515</v>
      </c>
      <c r="E10" s="245">
        <v>637</v>
      </c>
      <c r="F10" s="245">
        <v>1100.4833454684633</v>
      </c>
      <c r="G10" s="245">
        <v>1472.2874184273001</v>
      </c>
      <c r="H10" s="251">
        <v>1331</v>
      </c>
      <c r="I10" s="492">
        <v>1431.3883378393</v>
      </c>
    </row>
    <row r="11" spans="1:9" x14ac:dyDescent="0.4">
      <c r="A11" s="2" t="s">
        <v>1154</v>
      </c>
      <c r="B11" s="655"/>
      <c r="C11" s="73" t="s">
        <v>168</v>
      </c>
      <c r="D11" s="245">
        <v>17</v>
      </c>
      <c r="E11" s="245">
        <v>19</v>
      </c>
      <c r="F11" s="245">
        <v>29.199950750846938</v>
      </c>
      <c r="G11" s="245">
        <v>39.836419516864424</v>
      </c>
      <c r="H11" s="250">
        <v>37</v>
      </c>
      <c r="I11" s="490">
        <v>23</v>
      </c>
    </row>
    <row r="12" spans="1:9" x14ac:dyDescent="0.4">
      <c r="A12" s="2" t="s">
        <v>1155</v>
      </c>
      <c r="B12" s="655" t="s">
        <v>1156</v>
      </c>
      <c r="C12" s="73" t="s">
        <v>211</v>
      </c>
      <c r="D12" s="245">
        <v>1152</v>
      </c>
      <c r="E12" s="245">
        <v>1338</v>
      </c>
      <c r="F12" s="245">
        <v>1096.6232437656111</v>
      </c>
      <c r="G12" s="245">
        <v>0</v>
      </c>
      <c r="H12" s="250">
        <v>0</v>
      </c>
      <c r="I12" s="490">
        <v>12</v>
      </c>
    </row>
    <row r="13" spans="1:9" x14ac:dyDescent="0.4">
      <c r="A13" s="2" t="s">
        <v>1157</v>
      </c>
      <c r="B13" s="655"/>
      <c r="C13" s="73" t="s">
        <v>168</v>
      </c>
      <c r="D13" s="245">
        <v>37</v>
      </c>
      <c r="E13" s="245">
        <v>40</v>
      </c>
      <c r="F13" s="245">
        <v>29.097527774542314</v>
      </c>
      <c r="G13" s="245">
        <v>0</v>
      </c>
      <c r="H13" s="250">
        <v>0</v>
      </c>
      <c r="I13" s="490">
        <v>0</v>
      </c>
    </row>
    <row r="14" spans="1:9" x14ac:dyDescent="0.4">
      <c r="A14" s="2" t="s">
        <v>1158</v>
      </c>
      <c r="B14" s="655" t="s">
        <v>1159</v>
      </c>
      <c r="C14" s="73" t="s">
        <v>211</v>
      </c>
      <c r="D14" s="245">
        <v>765</v>
      </c>
      <c r="E14" s="245">
        <v>834</v>
      </c>
      <c r="F14" s="245">
        <v>588.54129830153545</v>
      </c>
      <c r="G14" s="245">
        <v>4.5585680000000007E-3</v>
      </c>
      <c r="H14" s="250">
        <v>0</v>
      </c>
      <c r="I14" s="490">
        <v>591</v>
      </c>
    </row>
    <row r="15" spans="1:9" x14ac:dyDescent="0.4">
      <c r="A15" s="2" t="s">
        <v>1160</v>
      </c>
      <c r="B15" s="653"/>
      <c r="C15" s="73" t="s">
        <v>168</v>
      </c>
      <c r="D15" s="245">
        <v>25</v>
      </c>
      <c r="E15" s="245">
        <v>25</v>
      </c>
      <c r="F15" s="245">
        <v>15.616208092571116</v>
      </c>
      <c r="G15" s="245">
        <v>1.2334346199747865E-4</v>
      </c>
      <c r="H15" s="255">
        <v>0</v>
      </c>
      <c r="I15" s="491">
        <v>10</v>
      </c>
    </row>
    <row r="16" spans="1:9" x14ac:dyDescent="0.4">
      <c r="A16" s="2" t="s">
        <v>1161</v>
      </c>
      <c r="B16" s="89" t="s">
        <v>1162</v>
      </c>
      <c r="C16" s="58" t="s">
        <v>168</v>
      </c>
      <c r="D16" s="554">
        <v>90</v>
      </c>
      <c r="E16" s="554">
        <v>91</v>
      </c>
      <c r="F16" s="554">
        <v>89.181821926592477</v>
      </c>
      <c r="G16" s="554">
        <v>91.569181059839153</v>
      </c>
      <c r="H16" s="565">
        <v>97</v>
      </c>
      <c r="I16" s="533">
        <v>94</v>
      </c>
    </row>
  </sheetData>
  <mergeCells count="5">
    <mergeCell ref="B6:B7"/>
    <mergeCell ref="B8:B9"/>
    <mergeCell ref="B10:B11"/>
    <mergeCell ref="B12:B13"/>
    <mergeCell ref="B14:B15"/>
  </mergeCells>
  <hyperlinks>
    <hyperlink ref="B2" location="Content!A1" display="Практика закупок" xr:uid="{5C833D6E-EFCA-8343-9387-4D202C9267B6}"/>
  </hyperlinks>
  <pageMargins left="0.7" right="0.7" top="0.75" bottom="0.75" header="0.3" footer="0.3"/>
  <drawing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6E85AA0-DD38-1C43-813C-94E41D664863}">
  <dimension ref="A1:L23"/>
  <sheetViews>
    <sheetView showGridLines="0" topLeftCell="I13" zoomScale="75" zoomScaleNormal="70" workbookViewId="0">
      <selection activeCell="K21" sqref="K21"/>
    </sheetView>
  </sheetViews>
  <sheetFormatPr defaultColWidth="8.83203125" defaultRowHeight="16" x14ac:dyDescent="0.4"/>
  <cols>
    <col min="1" max="1" width="8.83203125" style="11"/>
    <col min="2" max="2" width="75.5" customWidth="1"/>
    <col min="3" max="3" width="28.5" style="415" customWidth="1"/>
    <col min="4" max="8" width="25.5" style="415" customWidth="1"/>
    <col min="9" max="9" width="25.5" customWidth="1"/>
    <col min="10" max="10" width="25.33203125" customWidth="1"/>
    <col min="11" max="11" width="25.5" customWidth="1"/>
    <col min="12" max="12" width="25.58203125" customWidth="1"/>
  </cols>
  <sheetData>
    <row r="1" spans="1:12" ht="71.150000000000006" customHeight="1" x14ac:dyDescent="0.4">
      <c r="A1" s="11">
        <v>1</v>
      </c>
      <c r="B1" s="11">
        <v>2</v>
      </c>
      <c r="C1" s="11">
        <v>3</v>
      </c>
      <c r="D1" s="11">
        <v>4</v>
      </c>
      <c r="E1" s="11">
        <v>5</v>
      </c>
      <c r="F1" s="11">
        <v>6</v>
      </c>
      <c r="G1" s="11">
        <v>7</v>
      </c>
      <c r="H1" s="11">
        <v>7</v>
      </c>
    </row>
    <row r="2" spans="1:12" ht="18.5" x14ac:dyDescent="0.4">
      <c r="A2" s="2" t="s">
        <v>1163</v>
      </c>
      <c r="B2" s="13" t="s">
        <v>16</v>
      </c>
      <c r="C2" s="340"/>
    </row>
    <row r="3" spans="1:12" ht="18.5" x14ac:dyDescent="0.4">
      <c r="A3" s="2"/>
      <c r="B3" s="13"/>
      <c r="C3" s="340"/>
    </row>
    <row r="4" spans="1:12" x14ac:dyDescent="0.4">
      <c r="A4" s="2" t="s">
        <v>1164</v>
      </c>
      <c r="B4" s="440" t="s">
        <v>1165</v>
      </c>
      <c r="C4" s="265" t="s">
        <v>230</v>
      </c>
      <c r="D4" s="265">
        <v>2020</v>
      </c>
      <c r="E4" s="265">
        <v>2021</v>
      </c>
      <c r="F4" s="265">
        <v>2022</v>
      </c>
      <c r="G4" s="265">
        <v>2023</v>
      </c>
      <c r="H4" s="438">
        <v>2024</v>
      </c>
      <c r="I4" s="438">
        <v>2025</v>
      </c>
    </row>
    <row r="5" spans="1:12" x14ac:dyDescent="0.4">
      <c r="A5" s="2" t="s">
        <v>1166</v>
      </c>
      <c r="B5" s="89" t="s">
        <v>1167</v>
      </c>
      <c r="C5" s="58" t="s">
        <v>204</v>
      </c>
      <c r="D5" s="145">
        <v>7</v>
      </c>
      <c r="E5" s="145">
        <v>3</v>
      </c>
      <c r="F5" s="58">
        <v>3</v>
      </c>
      <c r="G5" s="58">
        <v>10</v>
      </c>
      <c r="H5" s="255">
        <v>11</v>
      </c>
      <c r="I5" s="491">
        <v>5</v>
      </c>
    </row>
    <row r="6" spans="1:12" ht="28" x14ac:dyDescent="0.4">
      <c r="A6" s="2" t="s">
        <v>1168</v>
      </c>
      <c r="B6" s="441" t="s">
        <v>1169</v>
      </c>
      <c r="C6" s="273" t="s">
        <v>204</v>
      </c>
      <c r="D6" s="44">
        <v>8</v>
      </c>
      <c r="E6" s="44">
        <v>6</v>
      </c>
      <c r="F6" s="73">
        <v>5</v>
      </c>
      <c r="G6" s="73">
        <v>12</v>
      </c>
      <c r="H6" s="250">
        <v>18</v>
      </c>
      <c r="I6" s="490">
        <v>3</v>
      </c>
    </row>
    <row r="7" spans="1:12" ht="28" x14ac:dyDescent="0.4">
      <c r="A7" s="2" t="s">
        <v>1170</v>
      </c>
      <c r="B7" s="441" t="s">
        <v>1171</v>
      </c>
      <c r="C7" s="73" t="s">
        <v>204</v>
      </c>
      <c r="D7" s="44">
        <v>0</v>
      </c>
      <c r="E7" s="44">
        <v>0</v>
      </c>
      <c r="F7" s="73">
        <v>0</v>
      </c>
      <c r="G7" s="73">
        <v>0</v>
      </c>
      <c r="H7" s="250">
        <v>0</v>
      </c>
      <c r="I7" s="490">
        <v>3</v>
      </c>
    </row>
    <row r="8" spans="1:12" ht="42" x14ac:dyDescent="0.4">
      <c r="A8" s="2" t="s">
        <v>1172</v>
      </c>
      <c r="B8" s="315" t="s">
        <v>1173</v>
      </c>
      <c r="C8" s="82" t="s">
        <v>204</v>
      </c>
      <c r="D8" s="93">
        <v>1</v>
      </c>
      <c r="E8" s="93">
        <v>3</v>
      </c>
      <c r="F8" s="82">
        <v>1</v>
      </c>
      <c r="G8" s="82">
        <v>2</v>
      </c>
      <c r="H8" s="255">
        <v>1</v>
      </c>
      <c r="I8" s="491">
        <v>0</v>
      </c>
    </row>
    <row r="9" spans="1:12" x14ac:dyDescent="0.4">
      <c r="A9" s="2" t="s">
        <v>1174</v>
      </c>
      <c r="B9" s="442"/>
      <c r="C9" s="443"/>
      <c r="D9" s="444"/>
      <c r="E9" s="444"/>
      <c r="F9" s="443"/>
      <c r="G9" s="443"/>
      <c r="H9" s="443"/>
    </row>
    <row r="10" spans="1:12" x14ac:dyDescent="0.4">
      <c r="A10" s="2" t="s">
        <v>1175</v>
      </c>
      <c r="B10" s="440" t="s">
        <v>1176</v>
      </c>
      <c r="C10" s="265" t="s">
        <v>230</v>
      </c>
      <c r="D10" s="265">
        <v>2020</v>
      </c>
      <c r="E10" s="265">
        <v>2021</v>
      </c>
      <c r="F10" s="265">
        <v>2022</v>
      </c>
      <c r="G10" s="265">
        <v>2023</v>
      </c>
      <c r="H10" s="438">
        <v>2024</v>
      </c>
      <c r="I10" s="438">
        <v>2025</v>
      </c>
    </row>
    <row r="11" spans="1:12" ht="46.5" x14ac:dyDescent="0.4">
      <c r="A11" s="2" t="s">
        <v>1177</v>
      </c>
      <c r="B11" s="445" t="s">
        <v>1178</v>
      </c>
      <c r="C11" s="36" t="s">
        <v>204</v>
      </c>
      <c r="D11" s="446">
        <v>1</v>
      </c>
      <c r="E11" s="446">
        <v>4</v>
      </c>
      <c r="F11" s="447">
        <v>3</v>
      </c>
      <c r="G11" s="447">
        <v>0</v>
      </c>
      <c r="H11" s="447">
        <v>0</v>
      </c>
      <c r="I11" s="522">
        <v>0</v>
      </c>
    </row>
    <row r="12" spans="1:12" x14ac:dyDescent="0.4">
      <c r="A12" s="2" t="s">
        <v>1179</v>
      </c>
      <c r="B12" s="448" t="s">
        <v>1180</v>
      </c>
      <c r="C12" s="73" t="s">
        <v>204</v>
      </c>
      <c r="D12" s="44">
        <v>0</v>
      </c>
      <c r="E12" s="44">
        <v>4</v>
      </c>
      <c r="F12" s="73">
        <v>2</v>
      </c>
      <c r="G12" s="73">
        <v>0</v>
      </c>
      <c r="H12" s="73">
        <v>0</v>
      </c>
      <c r="I12" s="519">
        <v>0</v>
      </c>
    </row>
    <row r="13" spans="1:12" x14ac:dyDescent="0.4">
      <c r="A13" s="2" t="s">
        <v>1181</v>
      </c>
      <c r="B13" s="441" t="s">
        <v>1182</v>
      </c>
      <c r="C13" s="73" t="s">
        <v>204</v>
      </c>
      <c r="D13" s="44">
        <v>1</v>
      </c>
      <c r="E13" s="44">
        <v>0</v>
      </c>
      <c r="F13" s="73">
        <v>1</v>
      </c>
      <c r="G13" s="73">
        <v>0</v>
      </c>
      <c r="H13" s="73">
        <v>0</v>
      </c>
      <c r="I13" s="519">
        <v>0</v>
      </c>
    </row>
    <row r="14" spans="1:12" ht="31" x14ac:dyDescent="0.4">
      <c r="A14" s="2" t="s">
        <v>1183</v>
      </c>
      <c r="B14" s="445" t="s">
        <v>1184</v>
      </c>
      <c r="C14" s="36" t="s">
        <v>204</v>
      </c>
      <c r="D14" s="446">
        <v>0</v>
      </c>
      <c r="E14" s="446">
        <v>0</v>
      </c>
      <c r="F14" s="447">
        <v>1</v>
      </c>
      <c r="G14" s="447">
        <v>0</v>
      </c>
      <c r="H14" s="447">
        <v>0</v>
      </c>
      <c r="I14" s="522">
        <v>0</v>
      </c>
    </row>
    <row r="15" spans="1:12" x14ac:dyDescent="0.4">
      <c r="A15" s="2" t="s">
        <v>1185</v>
      </c>
      <c r="B15" s="442"/>
      <c r="C15" s="443"/>
      <c r="D15" s="443"/>
      <c r="E15" s="444"/>
      <c r="F15" s="444"/>
      <c r="G15" s="443"/>
      <c r="H15" s="443"/>
    </row>
    <row r="16" spans="1:12" x14ac:dyDescent="0.4">
      <c r="A16" s="2" t="s">
        <v>1186</v>
      </c>
      <c r="B16" s="671" t="s">
        <v>1187</v>
      </c>
      <c r="C16" s="673" t="s">
        <v>230</v>
      </c>
      <c r="D16" s="668">
        <v>2023</v>
      </c>
      <c r="E16" s="669"/>
      <c r="F16" s="670"/>
      <c r="G16" s="668">
        <v>2024</v>
      </c>
      <c r="H16" s="669"/>
      <c r="I16" s="670"/>
      <c r="J16" s="668">
        <v>2025</v>
      </c>
      <c r="K16" s="669"/>
      <c r="L16" s="670"/>
    </row>
    <row r="17" spans="1:12" ht="46.5" x14ac:dyDescent="0.4">
      <c r="A17" s="2" t="s">
        <v>1188</v>
      </c>
      <c r="B17" s="672">
        <v>0</v>
      </c>
      <c r="C17" s="674">
        <v>0</v>
      </c>
      <c r="D17" s="438" t="s">
        <v>982</v>
      </c>
      <c r="E17" s="438" t="s">
        <v>984</v>
      </c>
      <c r="F17" s="438" t="s">
        <v>1189</v>
      </c>
      <c r="G17" s="438" t="s">
        <v>982</v>
      </c>
      <c r="H17" s="438" t="s">
        <v>984</v>
      </c>
      <c r="I17" s="438" t="s">
        <v>1189</v>
      </c>
      <c r="J17" s="438" t="s">
        <v>982</v>
      </c>
      <c r="K17" s="438" t="s">
        <v>984</v>
      </c>
      <c r="L17" s="438" t="s">
        <v>1189</v>
      </c>
    </row>
    <row r="18" spans="1:12" x14ac:dyDescent="0.4">
      <c r="A18" s="2" t="s">
        <v>1190</v>
      </c>
      <c r="B18" s="666" t="s">
        <v>1191</v>
      </c>
      <c r="C18" s="290" t="s">
        <v>161</v>
      </c>
      <c r="D18" s="119">
        <v>17613</v>
      </c>
      <c r="E18" s="119">
        <v>238752</v>
      </c>
      <c r="F18" s="119">
        <v>23901</v>
      </c>
      <c r="G18" s="119">
        <v>17995</v>
      </c>
      <c r="H18" s="119">
        <v>245947</v>
      </c>
      <c r="I18" s="119">
        <v>24725</v>
      </c>
      <c r="J18" s="119">
        <v>17293</v>
      </c>
      <c r="K18" s="119">
        <v>238314</v>
      </c>
      <c r="L18" s="119">
        <v>26809</v>
      </c>
    </row>
    <row r="19" spans="1:12" x14ac:dyDescent="0.4">
      <c r="A19" s="2" t="s">
        <v>1192</v>
      </c>
      <c r="B19" s="653"/>
      <c r="C19" s="290" t="s">
        <v>168</v>
      </c>
      <c r="D19" s="117">
        <v>98</v>
      </c>
      <c r="E19" s="117">
        <v>98</v>
      </c>
      <c r="F19" s="117">
        <v>100</v>
      </c>
      <c r="G19" s="117">
        <v>100</v>
      </c>
      <c r="H19" s="117">
        <v>100</v>
      </c>
      <c r="I19" s="117">
        <v>100</v>
      </c>
      <c r="J19" s="117">
        <v>97</v>
      </c>
      <c r="K19" s="117">
        <v>96</v>
      </c>
      <c r="L19" s="117">
        <v>100</v>
      </c>
    </row>
    <row r="20" spans="1:12" x14ac:dyDescent="0.4">
      <c r="A20" s="2" t="s">
        <v>1193</v>
      </c>
      <c r="B20" s="666" t="s">
        <v>1194</v>
      </c>
      <c r="C20" s="91" t="s">
        <v>161</v>
      </c>
      <c r="D20" s="119">
        <v>7465</v>
      </c>
      <c r="E20" s="119">
        <v>85010</v>
      </c>
      <c r="F20" s="561"/>
      <c r="G20" s="119">
        <v>10857</v>
      </c>
      <c r="H20" s="119">
        <v>120839</v>
      </c>
      <c r="I20" s="667"/>
      <c r="J20" s="119">
        <v>11877</v>
      </c>
      <c r="K20" s="119">
        <v>121904</v>
      </c>
      <c r="L20" s="561"/>
    </row>
    <row r="21" spans="1:12" x14ac:dyDescent="0.4">
      <c r="A21" s="2" t="s">
        <v>1195</v>
      </c>
      <c r="B21" s="653"/>
      <c r="C21" s="94" t="s">
        <v>168</v>
      </c>
      <c r="D21" s="117">
        <v>41</v>
      </c>
      <c r="E21" s="117">
        <v>35</v>
      </c>
      <c r="F21" s="561"/>
      <c r="G21" s="117">
        <v>60</v>
      </c>
      <c r="H21" s="117">
        <v>49</v>
      </c>
      <c r="I21" s="667"/>
      <c r="J21" s="117">
        <v>67</v>
      </c>
      <c r="K21" s="117">
        <v>49</v>
      </c>
      <c r="L21" s="561"/>
    </row>
    <row r="23" spans="1:12" x14ac:dyDescent="0.4">
      <c r="B23" s="439"/>
      <c r="C23" s="449"/>
    </row>
  </sheetData>
  <mergeCells count="8">
    <mergeCell ref="B20:B21"/>
    <mergeCell ref="I20:I21"/>
    <mergeCell ref="D16:F16"/>
    <mergeCell ref="J16:L16"/>
    <mergeCell ref="B16:B17"/>
    <mergeCell ref="C16:C17"/>
    <mergeCell ref="G16:I16"/>
    <mergeCell ref="B18:B19"/>
  </mergeCells>
  <hyperlinks>
    <hyperlink ref="B2" location="Content!A1" display="Комплаенс" xr:uid="{4FABF5F7-2B16-EC4E-9FC1-D16976C27A1E}"/>
  </hyperlinks>
  <pageMargins left="0.7" right="0.7" top="0.75" bottom="0.75" header="0.3" footer="0.3"/>
  <drawing r:id="rId1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E6976A8-AA1D-A744-9148-3A0FCA557567}">
  <sheetPr>
    <tabColor rgb="FF002060"/>
  </sheetPr>
  <dimension ref="A1"/>
  <sheetViews>
    <sheetView topLeftCell="A13" zoomScale="60" workbookViewId="0">
      <selection activeCell="J28" sqref="J28"/>
    </sheetView>
  </sheetViews>
  <sheetFormatPr defaultColWidth="10.58203125" defaultRowHeight="16" x14ac:dyDescent="0.4"/>
  <sheetData/>
  <pageMargins left="0.7" right="0.7" top="0.75" bottom="0.75" header="0.3" footer="0.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D72D2CF-BA6C-8242-BDF5-B2855EC02540}">
  <dimension ref="A1:L91"/>
  <sheetViews>
    <sheetView showGridLines="0" topLeftCell="F38" zoomScale="76" zoomScaleNormal="55" workbookViewId="0">
      <selection activeCell="I88" sqref="I88"/>
    </sheetView>
  </sheetViews>
  <sheetFormatPr defaultColWidth="8.58203125" defaultRowHeight="16" x14ac:dyDescent="0.4"/>
  <cols>
    <col min="1" max="1" width="8.58203125" style="11"/>
    <col min="2" max="2" width="75.5" style="462" customWidth="1"/>
    <col min="3" max="3" width="28.5" style="416" customWidth="1"/>
    <col min="4" max="9" width="25.5" style="415" customWidth="1"/>
  </cols>
  <sheetData>
    <row r="1" spans="1:9" ht="71.150000000000006" customHeight="1" x14ac:dyDescent="0.4">
      <c r="A1" s="11">
        <v>1</v>
      </c>
      <c r="B1" s="461">
        <v>2</v>
      </c>
      <c r="C1" s="461">
        <v>3</v>
      </c>
      <c r="D1" s="11">
        <v>4</v>
      </c>
      <c r="E1" s="11">
        <v>5</v>
      </c>
      <c r="F1" s="11">
        <v>6</v>
      </c>
      <c r="G1" s="11">
        <v>7</v>
      </c>
      <c r="H1" s="11">
        <v>7</v>
      </c>
      <c r="I1" s="11">
        <v>7</v>
      </c>
    </row>
    <row r="2" spans="1:9" ht="18.5" x14ac:dyDescent="0.4">
      <c r="A2" s="2" t="s">
        <v>1196</v>
      </c>
      <c r="B2" s="13" t="s">
        <v>17</v>
      </c>
    </row>
    <row r="3" spans="1:9" x14ac:dyDescent="0.4">
      <c r="A3" s="2" t="s">
        <v>1197</v>
      </c>
    </row>
    <row r="4" spans="1:9" x14ac:dyDescent="0.4">
      <c r="A4" s="2" t="s">
        <v>1198</v>
      </c>
      <c r="B4" s="440" t="s">
        <v>1199</v>
      </c>
      <c r="C4" s="265" t="s">
        <v>230</v>
      </c>
      <c r="D4" s="265">
        <v>2020</v>
      </c>
      <c r="E4" s="265">
        <v>2021</v>
      </c>
      <c r="F4" s="265">
        <v>2022</v>
      </c>
      <c r="G4" s="265">
        <v>2023</v>
      </c>
      <c r="H4" s="265">
        <v>2024</v>
      </c>
      <c r="I4" s="265">
        <v>2025</v>
      </c>
    </row>
    <row r="5" spans="1:9" ht="16" customHeight="1" x14ac:dyDescent="0.4">
      <c r="A5" s="2" t="s">
        <v>1200</v>
      </c>
      <c r="B5" s="675" t="s">
        <v>1201</v>
      </c>
      <c r="C5" s="675"/>
      <c r="D5" s="675"/>
      <c r="E5" s="675"/>
      <c r="F5" s="675"/>
      <c r="G5" s="675"/>
      <c r="H5" s="675"/>
      <c r="I5"/>
    </row>
    <row r="6" spans="1:9" x14ac:dyDescent="0.4">
      <c r="A6" s="2" t="s">
        <v>1202</v>
      </c>
      <c r="B6" s="263" t="s">
        <v>1203</v>
      </c>
      <c r="C6" s="148" t="s">
        <v>1204</v>
      </c>
      <c r="D6" s="463">
        <v>21767.164000000001</v>
      </c>
      <c r="E6" s="463">
        <v>21665.152999999998</v>
      </c>
      <c r="F6" s="463">
        <v>22026.210999999999</v>
      </c>
      <c r="G6" s="463">
        <v>23546.251</v>
      </c>
      <c r="H6" s="251">
        <v>23850</v>
      </c>
      <c r="I6" s="496">
        <v>26258.82</v>
      </c>
    </row>
    <row r="7" spans="1:9" x14ac:dyDescent="0.4">
      <c r="A7" s="2" t="s">
        <v>1205</v>
      </c>
      <c r="B7" s="263" t="s">
        <v>1206</v>
      </c>
      <c r="C7" s="148" t="s">
        <v>1207</v>
      </c>
      <c r="D7" s="463">
        <v>59.635520547945205</v>
      </c>
      <c r="E7" s="463">
        <v>59.356808219178085</v>
      </c>
      <c r="F7" s="463">
        <v>60.345849315068492</v>
      </c>
      <c r="G7" s="463">
        <v>64.510232876712337</v>
      </c>
      <c r="H7" s="250">
        <v>65.2</v>
      </c>
      <c r="I7" s="488">
        <v>71.946792993630567</v>
      </c>
    </row>
    <row r="8" spans="1:9" x14ac:dyDescent="0.4">
      <c r="A8" s="2" t="s">
        <v>1208</v>
      </c>
      <c r="B8" s="263" t="s">
        <v>1209</v>
      </c>
      <c r="C8" s="148" t="s">
        <v>1210</v>
      </c>
      <c r="D8" s="463">
        <v>8516.7510000000002</v>
      </c>
      <c r="E8" s="463">
        <v>8359.1820000000007</v>
      </c>
      <c r="F8" s="463">
        <v>8518.5550000000003</v>
      </c>
      <c r="G8" s="463">
        <v>9753.2540000000008</v>
      </c>
      <c r="H8" s="631">
        <v>9852.9</v>
      </c>
      <c r="I8" s="524">
        <v>11748.985000000001</v>
      </c>
    </row>
    <row r="9" spans="1:9" x14ac:dyDescent="0.4">
      <c r="A9" s="2" t="s">
        <v>1211</v>
      </c>
      <c r="B9" s="263" t="s">
        <v>1212</v>
      </c>
      <c r="C9" s="148" t="s">
        <v>1213</v>
      </c>
      <c r="D9" s="463">
        <v>23331.123890410956</v>
      </c>
      <c r="E9" s="463">
        <v>22901.869027397261</v>
      </c>
      <c r="F9" s="463">
        <v>23338.50719178082</v>
      </c>
      <c r="G9" s="471">
        <v>26721.244493150683</v>
      </c>
      <c r="H9" s="632">
        <v>26941.8</v>
      </c>
      <c r="I9" s="525">
        <v>32189.219910828026</v>
      </c>
    </row>
    <row r="10" spans="1:9" x14ac:dyDescent="0.4">
      <c r="A10" s="2" t="s">
        <v>1214</v>
      </c>
      <c r="B10" s="464" t="s">
        <v>1215</v>
      </c>
      <c r="C10" s="243" t="s">
        <v>650</v>
      </c>
      <c r="D10" s="465">
        <v>67</v>
      </c>
      <c r="E10" s="465">
        <v>65</v>
      </c>
      <c r="F10" s="465">
        <v>65</v>
      </c>
      <c r="G10" s="465">
        <v>66</v>
      </c>
      <c r="H10" s="192">
        <v>67</v>
      </c>
      <c r="I10" s="526">
        <v>71</v>
      </c>
    </row>
    <row r="11" spans="1:9" x14ac:dyDescent="0.4">
      <c r="A11" s="2" t="s">
        <v>1216</v>
      </c>
      <c r="B11" s="464" t="s">
        <v>561</v>
      </c>
      <c r="C11" s="243" t="s">
        <v>1217</v>
      </c>
      <c r="D11" s="465">
        <v>18077</v>
      </c>
      <c r="E11" s="465">
        <v>18833</v>
      </c>
      <c r="F11" s="465">
        <v>19900</v>
      </c>
      <c r="G11" s="465">
        <v>19593</v>
      </c>
      <c r="H11" s="564">
        <v>19158</v>
      </c>
      <c r="I11" s="521">
        <v>20980</v>
      </c>
    </row>
    <row r="12" spans="1:9" x14ac:dyDescent="0.4">
      <c r="A12" s="2" t="s">
        <v>1218</v>
      </c>
      <c r="B12" s="464" t="s">
        <v>1219</v>
      </c>
      <c r="C12" s="243" t="s">
        <v>1217</v>
      </c>
      <c r="D12" s="465">
        <v>16818.178500000002</v>
      </c>
      <c r="E12" s="465">
        <v>17403.539500000003</v>
      </c>
      <c r="F12" s="465">
        <v>18668.854999999996</v>
      </c>
      <c r="G12" s="465">
        <v>18272.964984600003</v>
      </c>
      <c r="H12" s="564">
        <v>17949</v>
      </c>
      <c r="I12" s="521">
        <v>19708</v>
      </c>
    </row>
    <row r="13" spans="1:9" x14ac:dyDescent="0.4">
      <c r="A13" s="2" t="s">
        <v>1220</v>
      </c>
      <c r="B13" s="263" t="s">
        <v>507</v>
      </c>
      <c r="C13" s="148" t="s">
        <v>1217</v>
      </c>
      <c r="D13" s="466">
        <v>4592.1890000000003</v>
      </c>
      <c r="E13" s="466">
        <v>4940.6935000000003</v>
      </c>
      <c r="F13" s="466">
        <v>5330.1774999999998</v>
      </c>
      <c r="G13" s="466">
        <v>5613.7116569999998</v>
      </c>
      <c r="H13" s="251">
        <v>5566</v>
      </c>
      <c r="I13" s="492">
        <v>6264</v>
      </c>
    </row>
    <row r="14" spans="1:9" x14ac:dyDescent="0.4">
      <c r="A14" s="2" t="s">
        <v>1221</v>
      </c>
      <c r="B14" s="263" t="s">
        <v>517</v>
      </c>
      <c r="C14" s="148" t="s">
        <v>1217</v>
      </c>
      <c r="D14" s="466">
        <v>1938.809</v>
      </c>
      <c r="E14" s="466">
        <v>2189.7069999999999</v>
      </c>
      <c r="F14" s="466">
        <v>2415.6655000000001</v>
      </c>
      <c r="G14" s="466">
        <v>2001.7342374999998</v>
      </c>
      <c r="H14" s="251">
        <v>1697</v>
      </c>
      <c r="I14" s="492">
        <v>1278</v>
      </c>
    </row>
    <row r="15" spans="1:9" x14ac:dyDescent="0.4">
      <c r="A15" s="2" t="s">
        <v>1222</v>
      </c>
      <c r="B15" s="263" t="s">
        <v>1223</v>
      </c>
      <c r="C15" s="148" t="s">
        <v>1217</v>
      </c>
      <c r="D15" s="466">
        <v>522.399</v>
      </c>
      <c r="E15" s="466">
        <v>525.87099999999998</v>
      </c>
      <c r="F15" s="466">
        <v>482.46900000000005</v>
      </c>
      <c r="G15" s="466">
        <v>179.107</v>
      </c>
      <c r="H15" s="250">
        <v>258</v>
      </c>
      <c r="I15" s="490" t="s">
        <v>371</v>
      </c>
    </row>
    <row r="16" spans="1:9" x14ac:dyDescent="0.4">
      <c r="A16" s="2" t="s">
        <v>1224</v>
      </c>
      <c r="B16" s="263" t="s">
        <v>1225</v>
      </c>
      <c r="C16" s="148" t="s">
        <v>1217</v>
      </c>
      <c r="D16" s="466">
        <v>204.93299999999999</v>
      </c>
      <c r="E16" s="466">
        <v>44.893999999999998</v>
      </c>
      <c r="F16" s="466">
        <v>76.156999999999996</v>
      </c>
      <c r="G16" s="466">
        <v>18.013000000000002</v>
      </c>
      <c r="H16" s="250">
        <v>108</v>
      </c>
      <c r="I16" s="490">
        <v>60</v>
      </c>
    </row>
    <row r="17" spans="1:9" x14ac:dyDescent="0.4">
      <c r="A17" s="2" t="s">
        <v>1226</v>
      </c>
      <c r="B17" s="263" t="s">
        <v>509</v>
      </c>
      <c r="C17" s="148" t="s">
        <v>1217</v>
      </c>
      <c r="D17" s="466">
        <v>6305.09</v>
      </c>
      <c r="E17" s="466">
        <v>6386.7659999999996</v>
      </c>
      <c r="F17" s="466">
        <v>6588.2939999999999</v>
      </c>
      <c r="G17" s="466">
        <v>6437.8227251000008</v>
      </c>
      <c r="H17" s="251">
        <v>6446</v>
      </c>
      <c r="I17" s="492">
        <v>7615</v>
      </c>
    </row>
    <row r="18" spans="1:9" x14ac:dyDescent="0.4">
      <c r="A18" s="2" t="s">
        <v>1227</v>
      </c>
      <c r="B18" s="263" t="s">
        <v>1228</v>
      </c>
      <c r="C18" s="148" t="s">
        <v>1217</v>
      </c>
      <c r="D18" s="466">
        <v>43.643999999999998</v>
      </c>
      <c r="E18" s="466">
        <v>7.0279999999999996</v>
      </c>
      <c r="F18" s="466">
        <v>9.3209999999999997</v>
      </c>
      <c r="G18" s="466">
        <v>25.164999999999999</v>
      </c>
      <c r="H18" s="250">
        <v>28</v>
      </c>
      <c r="I18" s="490">
        <v>36</v>
      </c>
    </row>
    <row r="19" spans="1:9" x14ac:dyDescent="0.4">
      <c r="A19" s="2" t="s">
        <v>1229</v>
      </c>
      <c r="B19" s="263" t="s">
        <v>1230</v>
      </c>
      <c r="C19" s="148" t="s">
        <v>1217</v>
      </c>
      <c r="D19" s="466">
        <v>345.14599999999996</v>
      </c>
      <c r="E19" s="466">
        <v>385.88699999999994</v>
      </c>
      <c r="F19" s="466">
        <v>377.12</v>
      </c>
      <c r="G19" s="466">
        <v>630.12049999999999</v>
      </c>
      <c r="H19" s="250">
        <v>630</v>
      </c>
      <c r="I19" s="490">
        <v>692</v>
      </c>
    </row>
    <row r="20" spans="1:9" x14ac:dyDescent="0.4">
      <c r="A20" s="2" t="s">
        <v>1231</v>
      </c>
      <c r="B20" s="263" t="s">
        <v>1232</v>
      </c>
      <c r="C20" s="148" t="s">
        <v>1217</v>
      </c>
      <c r="D20" s="466">
        <v>803.60799999999995</v>
      </c>
      <c r="E20" s="466">
        <v>806.42450000000008</v>
      </c>
      <c r="F20" s="466">
        <v>845.83550000000002</v>
      </c>
      <c r="G20" s="466">
        <v>880.31685149999998</v>
      </c>
      <c r="H20" s="250">
        <v>883</v>
      </c>
      <c r="I20" s="490">
        <v>1107</v>
      </c>
    </row>
    <row r="21" spans="1:9" x14ac:dyDescent="0.4">
      <c r="A21" s="2" t="s">
        <v>1233</v>
      </c>
      <c r="B21" s="263" t="s">
        <v>1234</v>
      </c>
      <c r="C21" s="148" t="s">
        <v>1217</v>
      </c>
      <c r="D21" s="466">
        <v>53</v>
      </c>
      <c r="E21" s="466">
        <v>61.423500000000004</v>
      </c>
      <c r="F21" s="466">
        <v>60.008499999999998</v>
      </c>
      <c r="G21" s="466">
        <v>113.6515</v>
      </c>
      <c r="H21" s="250">
        <v>102</v>
      </c>
      <c r="I21" s="490">
        <v>126</v>
      </c>
    </row>
    <row r="22" spans="1:9" x14ac:dyDescent="0.4">
      <c r="A22" s="2" t="s">
        <v>1235</v>
      </c>
      <c r="B22" s="263" t="s">
        <v>1236</v>
      </c>
      <c r="C22" s="148" t="s">
        <v>1217</v>
      </c>
      <c r="D22" s="466">
        <v>457.42499999999995</v>
      </c>
      <c r="E22" s="466">
        <v>594.904</v>
      </c>
      <c r="F22" s="466">
        <v>837.7639999999999</v>
      </c>
      <c r="G22" s="466">
        <v>791.19535999999994</v>
      </c>
      <c r="H22" s="250">
        <v>985</v>
      </c>
      <c r="I22" s="490">
        <v>1131</v>
      </c>
    </row>
    <row r="23" spans="1:9" x14ac:dyDescent="0.4">
      <c r="A23" s="2" t="s">
        <v>1237</v>
      </c>
      <c r="B23" s="263" t="s">
        <v>513</v>
      </c>
      <c r="C23" s="148" t="s">
        <v>1217</v>
      </c>
      <c r="D23" s="466">
        <v>34.125</v>
      </c>
      <c r="E23" s="466">
        <v>13.785</v>
      </c>
      <c r="F23" s="466">
        <v>16.341000000000001</v>
      </c>
      <c r="G23" s="466">
        <v>6.3230000000000004</v>
      </c>
      <c r="H23" s="250">
        <v>18</v>
      </c>
      <c r="I23" s="490" t="s">
        <v>371</v>
      </c>
    </row>
    <row r="24" spans="1:9" x14ac:dyDescent="0.4">
      <c r="A24" s="2" t="s">
        <v>1238</v>
      </c>
      <c r="B24" s="263" t="s">
        <v>1239</v>
      </c>
      <c r="C24" s="148" t="s">
        <v>1217</v>
      </c>
      <c r="D24" s="466">
        <v>871.45399999999995</v>
      </c>
      <c r="E24" s="466">
        <v>600.94450000000006</v>
      </c>
      <c r="F24" s="466">
        <v>656.51049999999998</v>
      </c>
      <c r="G24" s="466">
        <v>468.51745349999999</v>
      </c>
      <c r="H24" s="250">
        <v>557</v>
      </c>
      <c r="I24" s="490">
        <v>772</v>
      </c>
    </row>
    <row r="25" spans="1:9" x14ac:dyDescent="0.4">
      <c r="A25" s="2" t="s">
        <v>1240</v>
      </c>
      <c r="B25" s="263" t="s">
        <v>1241</v>
      </c>
      <c r="C25" s="148" t="s">
        <v>1217</v>
      </c>
      <c r="D25" s="466">
        <v>242.91550000000001</v>
      </c>
      <c r="E25" s="466">
        <v>257.2115</v>
      </c>
      <c r="F25" s="466">
        <v>231.03649999999999</v>
      </c>
      <c r="G25" s="466">
        <v>0</v>
      </c>
      <c r="H25" s="250">
        <v>201</v>
      </c>
      <c r="I25" s="490">
        <v>203</v>
      </c>
    </row>
    <row r="26" spans="1:9" x14ac:dyDescent="0.4">
      <c r="A26" s="2" t="s">
        <v>1242</v>
      </c>
      <c r="B26" s="263" t="s">
        <v>1243</v>
      </c>
      <c r="C26" s="148" t="s">
        <v>1217</v>
      </c>
      <c r="D26" s="466">
        <v>0.441</v>
      </c>
      <c r="E26" s="466">
        <v>26</v>
      </c>
      <c r="F26" s="466">
        <v>10</v>
      </c>
      <c r="G26" s="466">
        <v>0</v>
      </c>
      <c r="H26" s="250" t="s">
        <v>371</v>
      </c>
      <c r="I26" s="490" t="s">
        <v>371</v>
      </c>
    </row>
    <row r="27" spans="1:9" x14ac:dyDescent="0.4">
      <c r="A27" s="2" t="s">
        <v>1244</v>
      </c>
      <c r="B27" s="263" t="s">
        <v>1245</v>
      </c>
      <c r="C27" s="148" t="s">
        <v>1217</v>
      </c>
      <c r="D27" s="466">
        <v>0</v>
      </c>
      <c r="E27" s="466">
        <v>0</v>
      </c>
      <c r="F27" s="466">
        <v>2.1549999999999998</v>
      </c>
      <c r="G27" s="466">
        <v>0</v>
      </c>
      <c r="H27" s="250">
        <v>1</v>
      </c>
      <c r="I27" s="490">
        <v>4</v>
      </c>
    </row>
    <row r="28" spans="1:9" x14ac:dyDescent="0.4">
      <c r="A28" s="2" t="s">
        <v>1246</v>
      </c>
      <c r="B28" s="263" t="s">
        <v>1247</v>
      </c>
      <c r="C28" s="148" t="s">
        <v>1217</v>
      </c>
      <c r="D28" s="466">
        <v>0</v>
      </c>
      <c r="E28" s="466">
        <v>0</v>
      </c>
      <c r="F28" s="466">
        <v>0</v>
      </c>
      <c r="G28" s="466">
        <v>117.2867</v>
      </c>
      <c r="H28" s="250">
        <v>83</v>
      </c>
      <c r="I28" s="490">
        <v>82</v>
      </c>
    </row>
    <row r="29" spans="1:9" x14ac:dyDescent="0.4">
      <c r="A29" s="2" t="s">
        <v>1248</v>
      </c>
      <c r="B29" s="263" t="s">
        <v>1249</v>
      </c>
      <c r="C29" s="148" t="s">
        <v>1217</v>
      </c>
      <c r="D29" s="466">
        <v>403</v>
      </c>
      <c r="E29" s="466">
        <v>562</v>
      </c>
      <c r="F29" s="466">
        <v>730</v>
      </c>
      <c r="G29" s="473">
        <v>990</v>
      </c>
      <c r="H29" s="255" t="s">
        <v>1250</v>
      </c>
      <c r="I29" s="491">
        <v>338</v>
      </c>
    </row>
    <row r="30" spans="1:9" x14ac:dyDescent="0.4">
      <c r="A30" s="2" t="s">
        <v>1251</v>
      </c>
      <c r="B30" s="464" t="s">
        <v>1252</v>
      </c>
      <c r="C30" s="243" t="s">
        <v>1207</v>
      </c>
      <c r="D30" s="467">
        <v>75.8</v>
      </c>
      <c r="E30" s="467">
        <v>75.8</v>
      </c>
      <c r="F30" s="467">
        <v>75.8</v>
      </c>
      <c r="G30" s="467">
        <v>75.8</v>
      </c>
      <c r="H30" s="192">
        <v>76</v>
      </c>
      <c r="I30" s="526">
        <v>76.5</v>
      </c>
    </row>
    <row r="31" spans="1:9" x14ac:dyDescent="0.4">
      <c r="A31" s="2" t="s">
        <v>1253</v>
      </c>
      <c r="B31" s="464" t="s">
        <v>1254</v>
      </c>
      <c r="C31" s="243" t="s">
        <v>1255</v>
      </c>
      <c r="D31" s="465">
        <v>97.033149999999992</v>
      </c>
      <c r="E31" s="465">
        <v>106.83526000000001</v>
      </c>
      <c r="F31" s="465">
        <v>95.54956</v>
      </c>
      <c r="G31" s="465">
        <v>92.158740000000009</v>
      </c>
      <c r="H31" s="192">
        <v>102</v>
      </c>
      <c r="I31" s="526">
        <v>102.349</v>
      </c>
    </row>
    <row r="32" spans="1:9" x14ac:dyDescent="0.4">
      <c r="A32" s="2" t="s">
        <v>1256</v>
      </c>
      <c r="B32" s="263" t="s">
        <v>1257</v>
      </c>
      <c r="C32" s="148" t="s">
        <v>1258</v>
      </c>
      <c r="D32" s="466">
        <v>86590.44</v>
      </c>
      <c r="E32" s="466">
        <v>95422.35</v>
      </c>
      <c r="F32" s="466">
        <v>83743.78</v>
      </c>
      <c r="G32" s="466">
        <v>79558.490000000005</v>
      </c>
      <c r="H32" s="251">
        <v>88414</v>
      </c>
      <c r="I32" s="492">
        <v>88895</v>
      </c>
    </row>
    <row r="33" spans="1:12" x14ac:dyDescent="0.4">
      <c r="A33" s="2" t="s">
        <v>1259</v>
      </c>
      <c r="B33" s="263" t="s">
        <v>1260</v>
      </c>
      <c r="C33" s="148" t="s">
        <v>1258</v>
      </c>
      <c r="D33" s="466">
        <v>10442.709999999999</v>
      </c>
      <c r="E33" s="466">
        <v>11412.91</v>
      </c>
      <c r="F33" s="466">
        <v>11805.78</v>
      </c>
      <c r="G33" s="473">
        <v>12600.25</v>
      </c>
      <c r="H33" s="253">
        <v>13751</v>
      </c>
      <c r="I33" s="484">
        <v>13454</v>
      </c>
    </row>
    <row r="34" spans="1:12" x14ac:dyDescent="0.4">
      <c r="A34" s="2" t="s">
        <v>1261</v>
      </c>
      <c r="B34" s="464" t="s">
        <v>1262</v>
      </c>
      <c r="C34" s="243" t="s">
        <v>1217</v>
      </c>
      <c r="D34" s="465">
        <v>73171</v>
      </c>
      <c r="E34" s="465">
        <v>74565</v>
      </c>
      <c r="F34" s="465">
        <v>74659</v>
      </c>
      <c r="G34" s="465">
        <v>80359</v>
      </c>
      <c r="H34" s="564">
        <v>83478</v>
      </c>
      <c r="I34" s="521">
        <v>83330</v>
      </c>
    </row>
    <row r="35" spans="1:12" x14ac:dyDescent="0.4">
      <c r="A35" s="2" t="s">
        <v>1263</v>
      </c>
      <c r="B35" s="263" t="s">
        <v>1264</v>
      </c>
      <c r="C35" s="148" t="s">
        <v>1217</v>
      </c>
      <c r="D35" s="466">
        <v>64181</v>
      </c>
      <c r="E35" s="466">
        <v>64710</v>
      </c>
      <c r="F35" s="466">
        <v>65316</v>
      </c>
      <c r="G35" s="466">
        <v>69581</v>
      </c>
      <c r="H35" s="251">
        <v>70309</v>
      </c>
      <c r="I35" s="492">
        <v>72629</v>
      </c>
    </row>
    <row r="36" spans="1:12" x14ac:dyDescent="0.4">
      <c r="A36" s="2" t="s">
        <v>1265</v>
      </c>
      <c r="B36" s="263" t="s">
        <v>1266</v>
      </c>
      <c r="C36" s="148" t="s">
        <v>1217</v>
      </c>
      <c r="D36" s="466">
        <v>8990</v>
      </c>
      <c r="E36" s="466">
        <v>9855</v>
      </c>
      <c r="F36" s="466">
        <v>9343</v>
      </c>
      <c r="G36" s="473">
        <v>10778</v>
      </c>
      <c r="H36" s="253">
        <v>13169</v>
      </c>
      <c r="I36" s="484">
        <v>10701</v>
      </c>
    </row>
    <row r="37" spans="1:12" ht="16" customHeight="1" x14ac:dyDescent="0.4">
      <c r="A37" s="2" t="s">
        <v>1267</v>
      </c>
      <c r="B37" s="478" t="s">
        <v>1268</v>
      </c>
      <c r="C37" s="478"/>
      <c r="D37" s="478"/>
      <c r="E37" s="478"/>
      <c r="F37" s="478"/>
      <c r="G37" s="479"/>
      <c r="H37" s="479"/>
      <c r="I37" s="527"/>
    </row>
    <row r="38" spans="1:12" x14ac:dyDescent="0.4">
      <c r="A38" s="2" t="s">
        <v>1269</v>
      </c>
      <c r="B38" s="480" t="s">
        <v>1270</v>
      </c>
      <c r="C38" s="481" t="s">
        <v>1271</v>
      </c>
      <c r="D38" s="475">
        <v>35.724862719000001</v>
      </c>
      <c r="E38" s="475">
        <v>40.901720935</v>
      </c>
      <c r="F38" s="476">
        <v>41.254550485791007</v>
      </c>
      <c r="G38" s="476">
        <v>40.498487375999993</v>
      </c>
      <c r="H38" s="250">
        <v>41.26</v>
      </c>
      <c r="I38" s="558">
        <v>42.65758245</v>
      </c>
      <c r="J38" s="468"/>
      <c r="K38" s="468"/>
      <c r="L38" s="468"/>
    </row>
    <row r="39" spans="1:12" x14ac:dyDescent="0.4">
      <c r="A39" s="2" t="s">
        <v>1272</v>
      </c>
      <c r="B39" s="480" t="s">
        <v>1273</v>
      </c>
      <c r="C39" s="481" t="s">
        <v>1271</v>
      </c>
      <c r="D39" s="475">
        <v>28.6</v>
      </c>
      <c r="E39" s="475">
        <v>33.200000000000003</v>
      </c>
      <c r="F39" s="476">
        <v>33.090000000000003</v>
      </c>
      <c r="G39" s="476">
        <v>32.520000000000003</v>
      </c>
      <c r="H39" s="250">
        <v>31.99</v>
      </c>
      <c r="I39" s="558">
        <v>33.302999999999997</v>
      </c>
    </row>
    <row r="40" spans="1:12" x14ac:dyDescent="0.4">
      <c r="A40" s="2" t="s">
        <v>1274</v>
      </c>
      <c r="B40" s="480" t="s">
        <v>1275</v>
      </c>
      <c r="C40" s="481" t="s">
        <v>1271</v>
      </c>
      <c r="D40" s="475">
        <v>0.79020995199999999</v>
      </c>
      <c r="E40" s="475">
        <v>1.78878742</v>
      </c>
      <c r="F40" s="476">
        <v>2.0522244120000002</v>
      </c>
      <c r="G40" s="476">
        <v>1.9956256160000001</v>
      </c>
      <c r="H40" s="250">
        <v>1.71</v>
      </c>
      <c r="I40" s="558">
        <v>2.53491445</v>
      </c>
    </row>
    <row r="41" spans="1:12" x14ac:dyDescent="0.4">
      <c r="A41" s="2" t="s">
        <v>1276</v>
      </c>
      <c r="B41" s="480" t="s">
        <v>1277</v>
      </c>
      <c r="C41" s="481" t="s">
        <v>1271</v>
      </c>
      <c r="D41" s="475">
        <v>0</v>
      </c>
      <c r="E41" s="475">
        <v>0</v>
      </c>
      <c r="F41" s="476">
        <v>0</v>
      </c>
      <c r="G41" s="476">
        <v>0</v>
      </c>
      <c r="H41" s="250" t="s">
        <v>371</v>
      </c>
      <c r="I41" s="490" t="s">
        <v>371</v>
      </c>
    </row>
    <row r="42" spans="1:12" x14ac:dyDescent="0.4">
      <c r="A42" s="2" t="s">
        <v>1278</v>
      </c>
      <c r="B42" s="480" t="s">
        <v>1279</v>
      </c>
      <c r="C42" s="481" t="s">
        <v>1271</v>
      </c>
      <c r="D42" s="475">
        <v>6.06</v>
      </c>
      <c r="E42" s="475">
        <v>5.64</v>
      </c>
      <c r="F42" s="476">
        <v>5.75</v>
      </c>
      <c r="G42" s="476">
        <v>5.51</v>
      </c>
      <c r="H42" s="250">
        <v>7.07</v>
      </c>
      <c r="I42" s="558">
        <v>6.40506193548</v>
      </c>
    </row>
    <row r="43" spans="1:12" x14ac:dyDescent="0.4">
      <c r="A43" s="2" t="s">
        <v>1280</v>
      </c>
      <c r="B43" s="480" t="s">
        <v>1281</v>
      </c>
      <c r="C43" s="481" t="s">
        <v>1271</v>
      </c>
      <c r="D43" s="475">
        <v>0.16281000000000001</v>
      </c>
      <c r="E43" s="475">
        <v>0.15976000000000001</v>
      </c>
      <c r="F43" s="476">
        <v>0.23849999999999999</v>
      </c>
      <c r="G43" s="476">
        <v>0.37938</v>
      </c>
      <c r="H43" s="250">
        <v>0.38</v>
      </c>
      <c r="I43" s="558">
        <v>0.37637900000000002</v>
      </c>
    </row>
    <row r="44" spans="1:12" x14ac:dyDescent="0.4">
      <c r="A44" s="2" t="s">
        <v>1282</v>
      </c>
      <c r="B44" s="480" t="s">
        <v>1283</v>
      </c>
      <c r="C44" s="481" t="s">
        <v>1271</v>
      </c>
      <c r="D44" s="475">
        <v>7.3893070000000003E-3</v>
      </c>
      <c r="E44" s="475">
        <v>8.6218860000000005E-3</v>
      </c>
      <c r="F44" s="476">
        <v>8.2466517909999988E-3</v>
      </c>
      <c r="G44" s="476">
        <v>8.4497540000000003E-3</v>
      </c>
      <c r="H44" s="250">
        <v>0.01</v>
      </c>
      <c r="I44" s="558">
        <v>5.568E-3</v>
      </c>
    </row>
    <row r="45" spans="1:12" x14ac:dyDescent="0.4">
      <c r="A45" s="2" t="s">
        <v>1284</v>
      </c>
      <c r="B45" s="480" t="s">
        <v>1285</v>
      </c>
      <c r="C45" s="481" t="s">
        <v>1271</v>
      </c>
      <c r="D45" s="475">
        <v>0.10445346000000001</v>
      </c>
      <c r="E45" s="475">
        <v>0.10455162899999999</v>
      </c>
      <c r="F45" s="476">
        <v>0.11557942199999999</v>
      </c>
      <c r="G45" s="476">
        <v>8.5032005999999993E-2</v>
      </c>
      <c r="H45" s="250">
        <v>0.1</v>
      </c>
      <c r="I45" s="558">
        <v>0.03</v>
      </c>
    </row>
    <row r="46" spans="1:12" x14ac:dyDescent="0.4">
      <c r="A46" s="2" t="s">
        <v>1286</v>
      </c>
      <c r="B46" s="480" t="s">
        <v>1287</v>
      </c>
      <c r="C46" s="481" t="s">
        <v>1288</v>
      </c>
      <c r="D46" s="477">
        <v>47005.750999999997</v>
      </c>
      <c r="E46" s="477">
        <v>41787.095000000001</v>
      </c>
      <c r="F46" s="477">
        <v>41795.591999999997</v>
      </c>
      <c r="G46" s="477">
        <v>47603.777999999998</v>
      </c>
      <c r="H46" s="251">
        <v>48184</v>
      </c>
      <c r="I46" s="492">
        <v>48329.726999999999</v>
      </c>
    </row>
    <row r="47" spans="1:12" x14ac:dyDescent="0.4">
      <c r="A47" s="2" t="s">
        <v>1289</v>
      </c>
      <c r="B47" s="480" t="s">
        <v>1290</v>
      </c>
      <c r="C47" s="481" t="s">
        <v>1288</v>
      </c>
      <c r="D47" s="477">
        <v>10151.257</v>
      </c>
      <c r="E47" s="477">
        <v>10145.538</v>
      </c>
      <c r="F47" s="477">
        <v>10145.538</v>
      </c>
      <c r="G47" s="477">
        <v>10145.210999999999</v>
      </c>
      <c r="H47" s="251">
        <v>10144</v>
      </c>
      <c r="I47" s="524">
        <v>101144.07</v>
      </c>
    </row>
    <row r="48" spans="1:12" x14ac:dyDescent="0.4">
      <c r="A48" s="2" t="s">
        <v>1291</v>
      </c>
      <c r="B48" s="480" t="s">
        <v>1292</v>
      </c>
      <c r="C48" s="481" t="s">
        <v>1288</v>
      </c>
      <c r="D48" s="477">
        <v>1421.2249999999999</v>
      </c>
      <c r="E48" s="477">
        <v>1421.2249999999999</v>
      </c>
      <c r="F48" s="477">
        <v>1421.2249999999999</v>
      </c>
      <c r="G48" s="477">
        <v>1421.2249999999999</v>
      </c>
      <c r="H48" s="251">
        <v>1421</v>
      </c>
      <c r="I48" s="492">
        <v>1421.2249999999999</v>
      </c>
    </row>
    <row r="49" spans="1:9" x14ac:dyDescent="0.4">
      <c r="A49" s="2"/>
      <c r="B49" s="482" t="s">
        <v>1293</v>
      </c>
      <c r="C49" s="250" t="s">
        <v>1294</v>
      </c>
      <c r="D49" s="374"/>
      <c r="E49" s="250">
        <v>1.75</v>
      </c>
      <c r="F49" s="250">
        <v>2</v>
      </c>
      <c r="G49" s="250">
        <v>1.95</v>
      </c>
      <c r="H49" s="250">
        <v>1.64</v>
      </c>
      <c r="I49" s="524">
        <v>2.124614448</v>
      </c>
    </row>
    <row r="50" spans="1:9" x14ac:dyDescent="0.4">
      <c r="A50" s="2" t="s">
        <v>1295</v>
      </c>
      <c r="B50" s="480" t="s">
        <v>1296</v>
      </c>
      <c r="C50" s="481" t="s">
        <v>1297</v>
      </c>
      <c r="D50" s="475">
        <v>43.3</v>
      </c>
      <c r="E50" s="475">
        <v>44.6</v>
      </c>
      <c r="F50" s="475">
        <v>42.47</v>
      </c>
      <c r="G50" s="475">
        <v>42.93</v>
      </c>
      <c r="H50" s="250">
        <v>43</v>
      </c>
      <c r="I50" s="566">
        <v>45.250999999999998</v>
      </c>
    </row>
    <row r="51" spans="1:9" ht="16" customHeight="1" x14ac:dyDescent="0.4">
      <c r="A51" s="2" t="s">
        <v>1298</v>
      </c>
      <c r="B51" s="106" t="s">
        <v>1299</v>
      </c>
      <c r="C51" s="106"/>
      <c r="D51" s="106"/>
      <c r="E51" s="106"/>
      <c r="F51" s="106"/>
      <c r="G51" s="106"/>
      <c r="H51" s="106"/>
      <c r="I51" s="641"/>
    </row>
    <row r="52" spans="1:9" x14ac:dyDescent="0.4">
      <c r="A52" s="2" t="s">
        <v>1300</v>
      </c>
      <c r="B52" s="263" t="s">
        <v>1301</v>
      </c>
      <c r="C52" s="148" t="s">
        <v>134</v>
      </c>
      <c r="D52" s="466">
        <v>165950</v>
      </c>
      <c r="E52" s="466">
        <v>194000</v>
      </c>
      <c r="F52" s="466">
        <v>175340</v>
      </c>
      <c r="G52" s="466">
        <v>193400</v>
      </c>
      <c r="H52" s="251">
        <v>197885</v>
      </c>
      <c r="I52" s="492">
        <v>202006.95</v>
      </c>
    </row>
    <row r="53" spans="1:9" x14ac:dyDescent="0.4">
      <c r="A53" s="2" t="s">
        <v>1302</v>
      </c>
      <c r="B53" s="263" t="s">
        <v>1303</v>
      </c>
      <c r="C53" s="148" t="s">
        <v>1304</v>
      </c>
      <c r="D53" s="466">
        <v>1073</v>
      </c>
      <c r="E53" s="466">
        <v>197</v>
      </c>
      <c r="F53" s="466">
        <v>603</v>
      </c>
      <c r="G53" s="466">
        <v>180.6</v>
      </c>
      <c r="H53" s="250">
        <v>176</v>
      </c>
      <c r="I53" s="490">
        <v>158</v>
      </c>
    </row>
    <row r="54" spans="1:9" x14ac:dyDescent="0.4">
      <c r="A54" s="2" t="s">
        <v>1305</v>
      </c>
      <c r="B54" s="263" t="s">
        <v>1306</v>
      </c>
      <c r="C54" s="148" t="s">
        <v>134</v>
      </c>
      <c r="D54" s="466">
        <v>0</v>
      </c>
      <c r="E54" s="466">
        <v>46.3</v>
      </c>
      <c r="F54" s="466">
        <v>12</v>
      </c>
      <c r="G54" s="466">
        <v>0</v>
      </c>
      <c r="H54" s="250" t="s">
        <v>371</v>
      </c>
      <c r="I54" s="490" t="s">
        <v>371</v>
      </c>
    </row>
    <row r="55" spans="1:9" x14ac:dyDescent="0.4">
      <c r="A55" s="2" t="s">
        <v>1307</v>
      </c>
      <c r="B55" s="263" t="s">
        <v>1308</v>
      </c>
      <c r="C55" s="148" t="s">
        <v>134</v>
      </c>
      <c r="D55" s="466">
        <v>8312</v>
      </c>
      <c r="E55" s="466">
        <v>9300</v>
      </c>
      <c r="F55" s="466">
        <v>5300</v>
      </c>
      <c r="G55" s="466">
        <v>5833</v>
      </c>
      <c r="H55" s="250" t="s">
        <v>371</v>
      </c>
      <c r="I55" s="490" t="s">
        <v>371</v>
      </c>
    </row>
    <row r="56" spans="1:9" x14ac:dyDescent="0.4">
      <c r="A56" s="2" t="s">
        <v>1309</v>
      </c>
      <c r="B56" s="263" t="s">
        <v>1310</v>
      </c>
      <c r="C56" s="148" t="s">
        <v>1311</v>
      </c>
      <c r="D56" s="466">
        <v>17338</v>
      </c>
      <c r="E56" s="466">
        <v>15500</v>
      </c>
      <c r="F56" s="466">
        <v>15500</v>
      </c>
      <c r="G56" s="466">
        <v>17083</v>
      </c>
      <c r="H56" s="255" t="s">
        <v>371</v>
      </c>
      <c r="I56" s="491" t="s">
        <v>371</v>
      </c>
    </row>
    <row r="57" spans="1:9" ht="16" customHeight="1" x14ac:dyDescent="0.4">
      <c r="A57" s="2" t="s">
        <v>1312</v>
      </c>
      <c r="B57" s="106" t="s">
        <v>1313</v>
      </c>
      <c r="C57" s="106"/>
      <c r="D57" s="106"/>
      <c r="E57" s="106"/>
      <c r="F57" s="106"/>
      <c r="G57" s="106"/>
      <c r="H57" s="106"/>
      <c r="I57" s="106"/>
    </row>
    <row r="58" spans="1:9" x14ac:dyDescent="0.4">
      <c r="A58" s="2" t="s">
        <v>1314</v>
      </c>
      <c r="B58" s="469" t="s">
        <v>1315</v>
      </c>
      <c r="C58" s="181" t="s">
        <v>134</v>
      </c>
      <c r="D58" s="472">
        <v>19587</v>
      </c>
      <c r="E58" s="472">
        <v>21834</v>
      </c>
      <c r="F58" s="472">
        <v>21279</v>
      </c>
      <c r="G58" s="472">
        <v>20996</v>
      </c>
      <c r="H58" s="251">
        <v>23351</v>
      </c>
      <c r="I58" s="492">
        <v>26048</v>
      </c>
    </row>
    <row r="59" spans="1:9" x14ac:dyDescent="0.4">
      <c r="A59" s="2" t="s">
        <v>1316</v>
      </c>
      <c r="B59" s="263" t="s">
        <v>1317</v>
      </c>
      <c r="C59" s="148" t="s">
        <v>134</v>
      </c>
      <c r="D59" s="466">
        <v>19477</v>
      </c>
      <c r="E59" s="466">
        <v>21819</v>
      </c>
      <c r="F59" s="466">
        <v>21227</v>
      </c>
      <c r="G59" s="466">
        <v>21112</v>
      </c>
      <c r="H59" s="251">
        <v>23270</v>
      </c>
      <c r="I59" s="492">
        <v>25839</v>
      </c>
    </row>
    <row r="60" spans="1:9" x14ac:dyDescent="0.4">
      <c r="A60" s="2" t="s">
        <v>1318</v>
      </c>
      <c r="B60" s="263" t="s">
        <v>1319</v>
      </c>
      <c r="C60" s="148" t="s">
        <v>134</v>
      </c>
      <c r="D60" s="466">
        <v>1529.5</v>
      </c>
      <c r="E60" s="466">
        <v>1580.1</v>
      </c>
      <c r="F60" s="466">
        <v>1468.6</v>
      </c>
      <c r="G60" s="466">
        <v>1004.3</v>
      </c>
      <c r="H60" s="250">
        <v>884</v>
      </c>
      <c r="I60" s="566">
        <v>851.1</v>
      </c>
    </row>
    <row r="61" spans="1:9" x14ac:dyDescent="0.4">
      <c r="A61" s="2" t="s">
        <v>1320</v>
      </c>
      <c r="B61" s="263" t="s">
        <v>1321</v>
      </c>
      <c r="C61" s="148" t="s">
        <v>134</v>
      </c>
      <c r="D61" s="466">
        <v>0</v>
      </c>
      <c r="E61" s="466">
        <v>0</v>
      </c>
      <c r="F61" s="466">
        <v>181544</v>
      </c>
      <c r="G61" s="466">
        <v>0</v>
      </c>
      <c r="H61" s="250" t="s">
        <v>371</v>
      </c>
      <c r="I61" s="490" t="s">
        <v>371</v>
      </c>
    </row>
    <row r="62" spans="1:9" x14ac:dyDescent="0.4">
      <c r="A62" s="2" t="s">
        <v>1322</v>
      </c>
      <c r="B62" s="263" t="s">
        <v>1323</v>
      </c>
      <c r="C62" s="148" t="s">
        <v>134</v>
      </c>
      <c r="D62" s="466">
        <v>33.5</v>
      </c>
      <c r="E62" s="466">
        <v>51.1</v>
      </c>
      <c r="F62" s="466">
        <v>55.6</v>
      </c>
      <c r="G62" s="466">
        <v>52.2</v>
      </c>
      <c r="H62" s="250">
        <v>55</v>
      </c>
      <c r="I62" s="566">
        <v>56.98</v>
      </c>
    </row>
    <row r="63" spans="1:9" x14ac:dyDescent="0.4">
      <c r="A63" s="2" t="s">
        <v>1324</v>
      </c>
      <c r="B63" s="263" t="s">
        <v>1325</v>
      </c>
      <c r="C63" s="148" t="s">
        <v>134</v>
      </c>
      <c r="D63" s="466">
        <v>9</v>
      </c>
      <c r="E63" s="466">
        <v>6.4</v>
      </c>
      <c r="F63" s="466">
        <v>8.3000000000000007</v>
      </c>
      <c r="G63" s="466">
        <v>5.2</v>
      </c>
      <c r="H63" s="250">
        <v>6</v>
      </c>
      <c r="I63" s="566">
        <v>5.7910000000000004</v>
      </c>
    </row>
    <row r="64" spans="1:9" x14ac:dyDescent="0.4">
      <c r="A64" s="2" t="s">
        <v>1326</v>
      </c>
      <c r="B64" s="263" t="s">
        <v>1327</v>
      </c>
      <c r="C64" s="148" t="s">
        <v>134</v>
      </c>
      <c r="D64" s="466">
        <v>0</v>
      </c>
      <c r="E64" s="466">
        <v>0</v>
      </c>
      <c r="F64" s="466">
        <v>0</v>
      </c>
      <c r="G64" s="466">
        <v>0</v>
      </c>
      <c r="H64" s="595" t="s">
        <v>371</v>
      </c>
      <c r="I64" s="635" t="s">
        <v>371</v>
      </c>
    </row>
    <row r="65" spans="1:9" x14ac:dyDescent="0.4">
      <c r="A65" s="2" t="s">
        <v>1328</v>
      </c>
      <c r="B65" s="470" t="s">
        <v>1329</v>
      </c>
      <c r="C65" s="183" t="s">
        <v>134</v>
      </c>
      <c r="D65" s="473">
        <v>0</v>
      </c>
      <c r="E65" s="473">
        <v>0</v>
      </c>
      <c r="F65" s="473">
        <v>0</v>
      </c>
      <c r="G65" s="473">
        <v>0</v>
      </c>
      <c r="H65" s="569" t="s">
        <v>371</v>
      </c>
      <c r="I65" s="636" t="s">
        <v>371</v>
      </c>
    </row>
    <row r="66" spans="1:9" ht="16" customHeight="1" x14ac:dyDescent="0.4">
      <c r="A66" s="2" t="s">
        <v>1330</v>
      </c>
      <c r="B66" s="106" t="s">
        <v>1331</v>
      </c>
      <c r="C66" s="106"/>
      <c r="D66" s="106"/>
      <c r="E66" s="106"/>
      <c r="F66" s="106"/>
      <c r="G66" s="106"/>
      <c r="H66" s="633"/>
      <c r="I66" s="637"/>
    </row>
    <row r="67" spans="1:9" x14ac:dyDescent="0.4">
      <c r="A67" s="2" t="s">
        <v>1332</v>
      </c>
      <c r="B67" s="263" t="s">
        <v>1333</v>
      </c>
      <c r="C67" s="148" t="s">
        <v>134</v>
      </c>
      <c r="D67" s="466">
        <v>16432</v>
      </c>
      <c r="E67" s="466">
        <v>16526</v>
      </c>
      <c r="F67" s="466">
        <v>16358</v>
      </c>
      <c r="G67" s="466">
        <v>18069</v>
      </c>
      <c r="H67" s="251">
        <v>16670</v>
      </c>
      <c r="I67" s="492">
        <v>18495</v>
      </c>
    </row>
    <row r="68" spans="1:9" x14ac:dyDescent="0.4">
      <c r="A68" s="2" t="s">
        <v>1334</v>
      </c>
      <c r="B68" s="263" t="s">
        <v>1335</v>
      </c>
      <c r="C68" s="148" t="s">
        <v>134</v>
      </c>
      <c r="D68" s="466">
        <v>14126</v>
      </c>
      <c r="E68" s="466">
        <v>13586</v>
      </c>
      <c r="F68" s="466">
        <v>13572</v>
      </c>
      <c r="G68" s="466">
        <v>14950</v>
      </c>
      <c r="H68" s="253">
        <v>12769</v>
      </c>
      <c r="I68" s="484">
        <v>13700</v>
      </c>
    </row>
    <row r="69" spans="1:9" ht="16" customHeight="1" x14ac:dyDescent="0.4">
      <c r="A69" s="2" t="s">
        <v>1336</v>
      </c>
      <c r="B69" s="106" t="s">
        <v>1337</v>
      </c>
      <c r="C69" s="106"/>
      <c r="D69" s="106"/>
      <c r="E69" s="106"/>
      <c r="F69" s="106"/>
      <c r="G69" s="106"/>
      <c r="H69" s="192" t="s">
        <v>371</v>
      </c>
      <c r="I69" s="192"/>
    </row>
    <row r="70" spans="1:9" x14ac:dyDescent="0.4">
      <c r="A70" s="2" t="s">
        <v>1338</v>
      </c>
      <c r="B70" s="263" t="s">
        <v>1339</v>
      </c>
      <c r="C70" s="148" t="s">
        <v>134</v>
      </c>
      <c r="D70" s="466">
        <v>1375.08</v>
      </c>
      <c r="E70" s="466">
        <v>1529.31</v>
      </c>
      <c r="F70" s="466">
        <v>1332.46</v>
      </c>
      <c r="G70" s="466">
        <v>842.8</v>
      </c>
      <c r="H70" s="250">
        <v>735</v>
      </c>
      <c r="I70" s="566">
        <v>732.97</v>
      </c>
    </row>
    <row r="71" spans="1:9" x14ac:dyDescent="0.4">
      <c r="A71" s="2" t="s">
        <v>1340</v>
      </c>
      <c r="B71" s="263" t="s">
        <v>1341</v>
      </c>
      <c r="C71" s="148" t="s">
        <v>134</v>
      </c>
      <c r="D71" s="466">
        <v>143.72999999999999</v>
      </c>
      <c r="E71" s="466">
        <v>165.4</v>
      </c>
      <c r="F71" s="466">
        <v>165.52</v>
      </c>
      <c r="G71" s="466">
        <v>153.80000000000001</v>
      </c>
      <c r="H71" s="250">
        <v>142</v>
      </c>
      <c r="I71" s="566">
        <v>109.264</v>
      </c>
    </row>
    <row r="72" spans="1:9" x14ac:dyDescent="0.4">
      <c r="A72" s="2" t="s">
        <v>1342</v>
      </c>
      <c r="B72" s="263" t="s">
        <v>1343</v>
      </c>
      <c r="C72" s="148" t="s">
        <v>134</v>
      </c>
      <c r="D72" s="466">
        <v>16.11</v>
      </c>
      <c r="E72" s="466">
        <v>8.24</v>
      </c>
      <c r="F72" s="466">
        <v>13.45</v>
      </c>
      <c r="G72" s="466">
        <v>7.7</v>
      </c>
      <c r="H72" s="255">
        <v>9</v>
      </c>
      <c r="I72" s="638">
        <v>28.433</v>
      </c>
    </row>
    <row r="73" spans="1:9" ht="16" customHeight="1" x14ac:dyDescent="0.4">
      <c r="A73" s="2" t="s">
        <v>1344</v>
      </c>
      <c r="B73" s="106" t="s">
        <v>1345</v>
      </c>
      <c r="C73" s="106"/>
      <c r="D73" s="106"/>
      <c r="E73" s="106"/>
      <c r="F73" s="106"/>
      <c r="G73" s="106"/>
      <c r="H73" s="192" t="s">
        <v>371</v>
      </c>
      <c r="I73" s="192"/>
    </row>
    <row r="74" spans="1:9" x14ac:dyDescent="0.4">
      <c r="A74" s="2" t="s">
        <v>1346</v>
      </c>
      <c r="B74" s="263" t="s">
        <v>1347</v>
      </c>
      <c r="C74" s="148" t="s">
        <v>1348</v>
      </c>
      <c r="D74" s="466">
        <v>0</v>
      </c>
      <c r="E74" s="466">
        <v>2774.5549999999998</v>
      </c>
      <c r="F74" s="466">
        <v>2651.4540000000002</v>
      </c>
      <c r="G74" s="466">
        <v>2510.5070000000001</v>
      </c>
      <c r="H74" s="251">
        <v>2278</v>
      </c>
      <c r="I74" s="492">
        <v>4297.5030000000006</v>
      </c>
    </row>
    <row r="75" spans="1:9" x14ac:dyDescent="0.4">
      <c r="A75" s="2" t="s">
        <v>1349</v>
      </c>
      <c r="B75" s="263" t="s">
        <v>1350</v>
      </c>
      <c r="C75" s="148" t="s">
        <v>1351</v>
      </c>
      <c r="D75" s="466">
        <v>0</v>
      </c>
      <c r="E75" s="466">
        <v>1860.7059999999999</v>
      </c>
      <c r="F75" s="466">
        <v>1863.2280000000001</v>
      </c>
      <c r="G75" s="466">
        <v>1889.309</v>
      </c>
      <c r="H75" s="251">
        <v>1858</v>
      </c>
      <c r="I75" s="492">
        <v>3715.6610000000001</v>
      </c>
    </row>
    <row r="76" spans="1:9" x14ac:dyDescent="0.4">
      <c r="A76" s="2" t="s">
        <v>1352</v>
      </c>
      <c r="B76" s="263" t="s">
        <v>1353</v>
      </c>
      <c r="C76" s="148" t="s">
        <v>1354</v>
      </c>
      <c r="D76" s="466">
        <v>0</v>
      </c>
      <c r="E76" s="466">
        <v>918.72</v>
      </c>
      <c r="F76" s="466">
        <v>930.68200000000002</v>
      </c>
      <c r="G76" s="466">
        <v>1049.2170000000001</v>
      </c>
      <c r="H76" s="251">
        <v>1162</v>
      </c>
      <c r="I76" s="492">
        <v>2520.453</v>
      </c>
    </row>
    <row r="77" spans="1:9" x14ac:dyDescent="0.4">
      <c r="A77" s="2" t="s">
        <v>1355</v>
      </c>
      <c r="B77" s="263" t="s">
        <v>1356</v>
      </c>
      <c r="C77" s="148" t="s">
        <v>1357</v>
      </c>
      <c r="D77" s="466">
        <v>0</v>
      </c>
      <c r="E77" s="466">
        <v>14.543324999999999</v>
      </c>
      <c r="F77" s="466">
        <v>14.548861</v>
      </c>
      <c r="G77" s="466">
        <v>14.471526000000001</v>
      </c>
      <c r="H77" s="255">
        <v>15</v>
      </c>
      <c r="I77" s="492">
        <v>8684.8489019999997</v>
      </c>
    </row>
    <row r="78" spans="1:9" ht="16" customHeight="1" x14ac:dyDescent="0.4">
      <c r="A78" s="2" t="s">
        <v>1358</v>
      </c>
      <c r="B78" s="106" t="s">
        <v>1359</v>
      </c>
      <c r="C78" s="106"/>
      <c r="D78" s="106"/>
      <c r="E78" s="106"/>
      <c r="F78" s="106"/>
      <c r="G78" s="106"/>
      <c r="H78" s="192"/>
      <c r="I78" s="192"/>
    </row>
    <row r="79" spans="1:9" x14ac:dyDescent="0.4">
      <c r="A79" s="2" t="s">
        <v>1360</v>
      </c>
      <c r="B79" s="263" t="s">
        <v>1361</v>
      </c>
      <c r="C79" s="148" t="s">
        <v>650</v>
      </c>
      <c r="D79" s="466">
        <v>30955</v>
      </c>
      <c r="E79" s="466">
        <v>47113</v>
      </c>
      <c r="F79" s="466">
        <v>51819</v>
      </c>
      <c r="G79" s="466">
        <v>55068</v>
      </c>
      <c r="H79" s="250" t="s">
        <v>371</v>
      </c>
      <c r="I79" s="490" t="s">
        <v>371</v>
      </c>
    </row>
    <row r="80" spans="1:9" x14ac:dyDescent="0.4">
      <c r="A80" s="2" t="s">
        <v>1362</v>
      </c>
      <c r="B80" s="263" t="s">
        <v>1363</v>
      </c>
      <c r="C80" s="148" t="s">
        <v>1364</v>
      </c>
      <c r="D80" s="463">
        <v>5.0999999999999996</v>
      </c>
      <c r="E80" s="463">
        <v>4.7</v>
      </c>
      <c r="F80" s="463">
        <v>5</v>
      </c>
      <c r="G80" s="463">
        <v>5.3</v>
      </c>
      <c r="H80" s="250" t="s">
        <v>371</v>
      </c>
      <c r="I80" s="490" t="s">
        <v>371</v>
      </c>
    </row>
    <row r="81" spans="1:9" x14ac:dyDescent="0.4">
      <c r="A81" s="2" t="s">
        <v>1365</v>
      </c>
      <c r="B81" s="263" t="s">
        <v>1366</v>
      </c>
      <c r="C81" s="148"/>
      <c r="D81" s="466">
        <v>7904320.4905276783</v>
      </c>
      <c r="E81" s="466">
        <v>13063677.648259994</v>
      </c>
      <c r="F81" s="466">
        <v>15921347.2408696</v>
      </c>
      <c r="G81" s="466">
        <v>17689651</v>
      </c>
      <c r="H81" s="255" t="s">
        <v>371</v>
      </c>
      <c r="I81" s="491" t="s">
        <v>371</v>
      </c>
    </row>
    <row r="82" spans="1:9" ht="16" customHeight="1" x14ac:dyDescent="0.4">
      <c r="A82" s="2" t="s">
        <v>1367</v>
      </c>
      <c r="B82" s="106" t="s">
        <v>368</v>
      </c>
      <c r="C82" s="106"/>
      <c r="D82" s="106"/>
      <c r="E82" s="106"/>
      <c r="F82" s="106"/>
      <c r="G82" s="106"/>
      <c r="H82" s="192" t="s">
        <v>371</v>
      </c>
      <c r="I82" s="192"/>
    </row>
    <row r="83" spans="1:9" x14ac:dyDescent="0.4">
      <c r="A83" s="2" t="s">
        <v>1368</v>
      </c>
      <c r="B83" s="263" t="s">
        <v>1369</v>
      </c>
      <c r="C83" s="148" t="s">
        <v>1370</v>
      </c>
      <c r="D83" s="466">
        <v>6.4</v>
      </c>
      <c r="E83" s="466">
        <v>9.5</v>
      </c>
      <c r="F83" s="466">
        <v>12.4</v>
      </c>
      <c r="G83" s="466">
        <v>11.8</v>
      </c>
      <c r="H83" s="250">
        <v>12</v>
      </c>
      <c r="I83" s="566">
        <v>11.4</v>
      </c>
    </row>
    <row r="84" spans="1:9" x14ac:dyDescent="0.4">
      <c r="A84" s="2" t="s">
        <v>1371</v>
      </c>
      <c r="B84" s="263" t="s">
        <v>1372</v>
      </c>
      <c r="C84" s="148" t="s">
        <v>1373</v>
      </c>
      <c r="D84" s="466">
        <v>231.8</v>
      </c>
      <c r="E84" s="466">
        <v>233.3</v>
      </c>
      <c r="F84" s="466">
        <v>245.2</v>
      </c>
      <c r="G84" s="466">
        <v>262.39999999999998</v>
      </c>
      <c r="H84" s="255">
        <v>262</v>
      </c>
      <c r="I84" s="638">
        <v>288.8</v>
      </c>
    </row>
    <row r="85" spans="1:9" ht="16" customHeight="1" x14ac:dyDescent="0.4">
      <c r="A85" s="2" t="s">
        <v>1374</v>
      </c>
      <c r="B85" s="106" t="s">
        <v>1375</v>
      </c>
      <c r="C85" s="106"/>
      <c r="D85" s="106"/>
      <c r="E85" s="106"/>
      <c r="F85" s="106"/>
      <c r="G85" s="106"/>
      <c r="H85" s="192"/>
      <c r="I85" s="192"/>
    </row>
    <row r="86" spans="1:9" x14ac:dyDescent="0.4">
      <c r="A86" s="2" t="s">
        <v>1376</v>
      </c>
      <c r="B86" s="263" t="s">
        <v>1375</v>
      </c>
      <c r="C86" s="148" t="s">
        <v>1377</v>
      </c>
      <c r="D86" s="466">
        <v>137752</v>
      </c>
      <c r="E86" s="466">
        <v>131662</v>
      </c>
      <c r="F86" s="466">
        <v>114663</v>
      </c>
      <c r="G86" s="466">
        <v>106964</v>
      </c>
      <c r="H86" s="564">
        <v>103600</v>
      </c>
      <c r="I86" s="521">
        <v>103600</v>
      </c>
    </row>
    <row r="87" spans="1:9" x14ac:dyDescent="0.4">
      <c r="A87" s="2" t="s">
        <v>1378</v>
      </c>
      <c r="B87" s="469" t="s">
        <v>1379</v>
      </c>
      <c r="C87" s="181" t="s">
        <v>1380</v>
      </c>
      <c r="D87" s="474">
        <v>429.11</v>
      </c>
      <c r="E87" s="474">
        <v>423.07937000000004</v>
      </c>
      <c r="F87" s="474">
        <v>443.61400000000003</v>
      </c>
      <c r="G87" s="474">
        <v>473.24151600000005</v>
      </c>
      <c r="H87" s="250">
        <v>478</v>
      </c>
      <c r="I87" s="566">
        <v>508.08730000000003</v>
      </c>
    </row>
    <row r="88" spans="1:9" x14ac:dyDescent="0.4">
      <c r="A88" s="2" t="s">
        <v>1381</v>
      </c>
      <c r="B88" s="263" t="s">
        <v>1382</v>
      </c>
      <c r="C88" s="148" t="s">
        <v>1380</v>
      </c>
      <c r="D88" s="466">
        <v>236.38</v>
      </c>
      <c r="E88" s="466">
        <v>223.59486000000001</v>
      </c>
      <c r="F88" s="466">
        <v>226.56800000000001</v>
      </c>
      <c r="G88" s="466">
        <v>243.29289700000001</v>
      </c>
      <c r="H88" s="250">
        <v>241</v>
      </c>
      <c r="I88" s="566">
        <v>255.17746</v>
      </c>
    </row>
    <row r="89" spans="1:9" x14ac:dyDescent="0.4">
      <c r="A89" s="2" t="s">
        <v>1383</v>
      </c>
      <c r="B89" s="470" t="s">
        <v>1384</v>
      </c>
      <c r="C89" s="183" t="s">
        <v>1380</v>
      </c>
      <c r="D89" s="473">
        <v>192.73</v>
      </c>
      <c r="E89" s="473">
        <v>199.48451</v>
      </c>
      <c r="F89" s="473">
        <v>217.04599999999999</v>
      </c>
      <c r="G89" s="473">
        <v>229.94861900000001</v>
      </c>
      <c r="H89" s="255">
        <v>237</v>
      </c>
      <c r="I89" s="638">
        <v>252.90984</v>
      </c>
    </row>
    <row r="90" spans="1:9" x14ac:dyDescent="0.4">
      <c r="A90" s="2" t="s">
        <v>1385</v>
      </c>
      <c r="B90" s="464" t="s">
        <v>1386</v>
      </c>
      <c r="C90" s="243" t="s">
        <v>1387</v>
      </c>
      <c r="D90" s="465">
        <v>5828.2</v>
      </c>
      <c r="E90" s="465">
        <v>5775.5</v>
      </c>
      <c r="F90" s="465">
        <v>5512</v>
      </c>
      <c r="G90" s="465">
        <v>6411.5</v>
      </c>
      <c r="H90" s="465">
        <v>6761</v>
      </c>
      <c r="I90" s="492">
        <v>7212.0869489999986</v>
      </c>
    </row>
    <row r="91" spans="1:9" x14ac:dyDescent="0.4">
      <c r="A91" s="2" t="s">
        <v>1388</v>
      </c>
      <c r="B91" s="470" t="s">
        <v>1389</v>
      </c>
      <c r="C91" s="183" t="s">
        <v>1390</v>
      </c>
      <c r="D91" s="473">
        <v>0</v>
      </c>
      <c r="E91" s="473">
        <v>10410181</v>
      </c>
      <c r="F91" s="473">
        <v>13159168</v>
      </c>
      <c r="G91" s="473">
        <v>14646227</v>
      </c>
      <c r="H91" s="634" t="s">
        <v>371</v>
      </c>
      <c r="I91" s="523" t="s">
        <v>371</v>
      </c>
    </row>
  </sheetData>
  <mergeCells count="1">
    <mergeCell ref="B5:H5"/>
  </mergeCells>
  <hyperlinks>
    <hyperlink ref="B2" location="Content!A1" display="Производственные показатели" xr:uid="{CCED2849-D40B-6841-93CE-2483DF760099}"/>
  </hyperlinks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F78EBFFA3CDF41B3185C06F3636624" ma:contentTypeVersion="20" ma:contentTypeDescription="Create a new document." ma:contentTypeScope="" ma:versionID="ea49fb5f74f998f7d4e828ee0de0bcf7">
  <xsd:schema xmlns:xsd="http://www.w3.org/2001/XMLSchema" xmlns:xs="http://www.w3.org/2001/XMLSchema" xmlns:p="http://schemas.microsoft.com/office/2006/metadata/properties" xmlns:ns2="a41214f9-7476-4dee-b122-661f04de9c02" xmlns:ns3="7ca55925-8be3-4c2c-aee6-0687e8bbd9a7" targetNamespace="http://schemas.microsoft.com/office/2006/metadata/properties" ma:root="true" ma:fieldsID="8f7b898f8a96773a5a4200c7c6f0d060" ns2:_="" ns3:_="">
    <xsd:import namespace="a41214f9-7476-4dee-b122-661f04de9c02"/>
    <xsd:import namespace="7ca55925-8be3-4c2c-aee6-0687e8bbd9a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  <xsd:element ref="ns2:Don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1214f9-7476-4dee-b122-661f04de9c0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8883d318-f35c-4577-94aa-4c8e836d27a7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2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bjectDetectorVersions" ma:index="23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  <xsd:element name="Done" ma:index="26" nillable="true" ma:displayName="Done" ma:default="0" ma:format="Dropdown" ma:internalName="Don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ca55925-8be3-4c2c-aee6-0687e8bbd9a7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0ef3e1c1-2b6f-47cd-9843-b50153eb5ded}" ma:internalName="TaxCatchAll" ma:showField="CatchAllData" ma:web="7ca55925-8be3-4c2c-aee6-0687e8bbd9a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7ca55925-8be3-4c2c-aee6-0687e8bbd9a7" xsi:nil="true"/>
    <lcf76f155ced4ddcb4097134ff3c332f xmlns="a41214f9-7476-4dee-b122-661f04de9c02">
      <Terms xmlns="http://schemas.microsoft.com/office/infopath/2007/PartnerControls"/>
    </lcf76f155ced4ddcb4097134ff3c332f>
    <Done xmlns="a41214f9-7476-4dee-b122-661f04de9c02">false</Done>
  </documentManagement>
</p:properties>
</file>

<file path=customXml/itemProps1.xml><?xml version="1.0" encoding="utf-8"?>
<ds:datastoreItem xmlns:ds="http://schemas.openxmlformats.org/officeDocument/2006/customXml" ds:itemID="{05B115CE-082F-428A-BBA3-B66A6B0698F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DB2B9FE-11A0-4DCF-8784-B3901D4D35D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1214f9-7476-4dee-b122-661f04de9c02"/>
    <ds:schemaRef ds:uri="7ca55925-8be3-4c2c-aee6-0687e8bbd9a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C2DF7E5-785C-4E7E-B46B-7A5E570C7D9B}">
  <ds:schemaRefs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purl.org/dc/terms/"/>
    <ds:schemaRef ds:uri="http://www.w3.org/XML/1998/namespace"/>
    <ds:schemaRef ds:uri="http://purl.org/dc/dcmitype/"/>
    <ds:schemaRef ds:uri="http://schemas.microsoft.com/office/2006/metadata/properties"/>
    <ds:schemaRef ds:uri="http://schemas.openxmlformats.org/package/2006/metadata/core-properties"/>
    <ds:schemaRef ds:uri="711b287f-a7c2-4b8f-bb9b-4f20901ff98c"/>
    <ds:schemaRef ds:uri="20e0f6e7-ef93-4702-ac78-40521e00f44a"/>
    <ds:schemaRef ds:uri="7ca55925-8be3-4c2c-aee6-0687e8bbd9a7"/>
    <ds:schemaRef ds:uri="a41214f9-7476-4dee-b122-661f04de9c02"/>
  </ds:schemaRefs>
</ds:datastoreItem>
</file>

<file path=docMetadata/LabelInfo.xml><?xml version="1.0" encoding="utf-8"?>
<clbl:labelList xmlns:clbl="http://schemas.microsoft.com/office/2020/mipLabelMetadata">
  <clbl:label id="{95653b52-df9b-47d2-8549-8de78ac04e21}" enabled="1" method="Standard" siteId="{deff24bb-2089-4400-8c8e-f71e680378b2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22</vt:i4>
      </vt:variant>
      <vt:variant>
        <vt:lpstr>Named Ranges</vt:lpstr>
      </vt:variant>
      <vt:variant>
        <vt:i4>6</vt:i4>
      </vt:variant>
    </vt:vector>
  </HeadingPairs>
  <TitlesOfParts>
    <vt:vector size="28" baseType="lpstr">
      <vt:lpstr>Content</vt:lpstr>
      <vt:lpstr>GRI Content</vt:lpstr>
      <vt:lpstr>SASB Content</vt:lpstr>
      <vt:lpstr>Figures</vt:lpstr>
      <vt:lpstr>Environmental&gt;&gt;</vt:lpstr>
      <vt:lpstr>Water resources</vt:lpstr>
      <vt:lpstr>Emissions</vt:lpstr>
      <vt:lpstr>Waste</vt:lpstr>
      <vt:lpstr>Energy</vt:lpstr>
      <vt:lpstr>Expenditure</vt:lpstr>
      <vt:lpstr>Social&gt;&gt;</vt:lpstr>
      <vt:lpstr>Employees</vt:lpstr>
      <vt:lpstr>Diversity&amp;Inclusion</vt:lpstr>
      <vt:lpstr>HSE</vt:lpstr>
      <vt:lpstr>Governance&gt;&gt;</vt:lpstr>
      <vt:lpstr>Training</vt:lpstr>
      <vt:lpstr>Corporate Governance</vt:lpstr>
      <vt:lpstr>Financial</vt:lpstr>
      <vt:lpstr>Procurement</vt:lpstr>
      <vt:lpstr>Compliance</vt:lpstr>
      <vt:lpstr>Others&gt;&gt;</vt:lpstr>
      <vt:lpstr>Operational Indicators</vt:lpstr>
      <vt:lpstr>Financial!_ftn1</vt:lpstr>
      <vt:lpstr>Financial!_ftn2</vt:lpstr>
      <vt:lpstr>Financial!_ftn3</vt:lpstr>
      <vt:lpstr>Financial!_ftnref1</vt:lpstr>
      <vt:lpstr>Financial!_ftnref2</vt:lpstr>
      <vt:lpstr>Financial!_ftnref3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Aktayeva, Gulshat</dc:creator>
  <cp:keywords/>
  <dc:description/>
  <cp:lastModifiedBy>Aktayeva, Gulshat</cp:lastModifiedBy>
  <cp:revision/>
  <dcterms:created xsi:type="dcterms:W3CDTF">2025-06-11T07:52:09Z</dcterms:created>
  <dcterms:modified xsi:type="dcterms:W3CDTF">2026-07-23T11:57:20Z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0x010100AAF78EBFFA3CDF41B3185C06F3636624</vt:lpwstr>
  </property>
  <property fmtid="{D5CDD505-2E9C-101B-9397-08002B2CF9AE}" pid="3" name="MediaServiceImageTags">
    <vt:lpwstr/>
  </property>
</Properties>
</file>